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Lst>
  <p:sldSz cy="5143500" cx="9144000"/>
  <p:notesSz cx="6858000" cy="9144000"/>
  <p:embeddedFontLst>
    <p:embeddedFont>
      <p:font typeface="Carme"/>
      <p:regular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EBC2E84-6E62-4DA4-B493-D8E97A6A665D}">
  <a:tblStyle styleId="{0EBC2E84-6E62-4DA4-B493-D8E97A6A665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Carme-regular.fntdata"/><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3e1479a60d_0_53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Google Shape;116;g3e1479a60d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3e1479a60d_0_31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2" name="Google Shape;712;g3e1479a60d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3e1479a60d_0_32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8" name="Google Shape;718;g3e1479a60d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3e1479a60d_0_69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4" name="Google Shape;724;g3e1479a60d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e1479a60d_0_55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Google Shape;138;g3e1479a60d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3e1479a60d_0_55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Google Shape;143;g3e1479a60d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3e1479a60d_0_56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Google Shape;149;g3e1479a60d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3e1479a60d_0_56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Google Shape;155;g3e1479a60d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3e1479a60d_0_57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Google Shape;161;g3e1479a60d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3e1479a60d_0_57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Google Shape;167;g3e1479a60d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Shot Reverse Shot in hardball eight. With a medium two person shot in between.</a:t>
            </a:r>
            <a:endParaRPr/>
          </a:p>
          <a:p>
            <a:pPr indent="0" lvl="0" marL="0" rt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3e1479a60d_0_58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Google Shape;173;g3e1479a60d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3e1479a60d_0_63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Google Shape;179;g3e1479a60d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3e1479a60d_0_64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Google Shape;185;g3e1479a60d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3d88819d8b_0_6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Google Shape;58;g3d88819d8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3e1479a60d_0_64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Google Shape;191;g3e1479a60d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3e1479a60d_0_65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Google Shape;197;g3e1479a60d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3e1479a60d_0_65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Google Shape;203;g3e1479a60d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3e1479a60d_0_66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Google Shape;209;g3e1479a60d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3e1479a60d_0_66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Google Shape;215;g3e1479a60d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3e1479a60d_0_67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Google Shape;221;g3e1479a60d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3e165dc5ba_0_1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7" name="Google Shape;227;g3e165dc5b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3e0fce9a7b_0_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Google Shape;231;g3e0fce9a7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3d88819d8b_0_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Google Shape;236;g3d88819d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3d88819d8b_0_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Google Shape;242;g3d88819d8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3d88819d8b_0_7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 name="Google Shape;63;g3d88819d8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3d88819d8b_0_1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Google Shape;247;g3d88819d8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3d88819d8b_0_1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Google Shape;254;g3d88819d8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3d88819d8b_0_2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Google Shape;261;g3d88819d8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d88819d8b_0_3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Google Shape;268;g3d88819d8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3d88819d8b_0_4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Google Shape;275;g3d88819d8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3d88819d8b_0_3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1" name="Google Shape;281;g3d88819d8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3e0fce9a7b_0_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Google Shape;286;g3e0fce9a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3e0fce9a7b_0_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Google Shape;291;g3e0fce9a7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3e1479a60d_0_69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Google Shape;296;g3e1479a60d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3e165dc5ba_0_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2" name="Google Shape;302;g3e165dc5b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3d88819d8b_0_9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Google Shape;70;g3d88819d8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3d88819d8b_0_5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Google Shape;306;g3d88819d8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3d88819d8b_0_5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Google Shape;311;g3d88819d8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3d88819d8b_0_6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6" name="Google Shape;316;g3d88819d8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3d88819d8b_0_12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Google Shape;322;g3d88819d8b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3d88819d8b_0_12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Google Shape;327;g3d88819d8b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3e1479a60d_0_33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Google Shape;332;g3e1479a60d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3e1479a60d_0_33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Google Shape;337;g3e1479a60d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3e1479a60d_0_34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Google Shape;343;g3e1479a60d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3e1479a60d_0_35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Google Shape;349;g3e1479a60d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3e165dc5ba_0_1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Google Shape;357;g3e165dc5b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3d88819d8b_0_10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Google Shape;81;g3d88819d8b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3e1479a60d_0_35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3" name="Google Shape;363;g3e1479a60d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3e1479a60d_0_36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Google Shape;369;g3e1479a60d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3e1479a60d_0_37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5" name="Google Shape;375;g3e1479a60d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3e1479a60d_0_38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Google Shape;383;g3e1479a60d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3e1479a60d_0_38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9" name="Google Shape;389;g3e1479a60d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3e1479a60d_0_39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Google Shape;397;g3e1479a60d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3d88819d8b_0_13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Google Shape;405;g3d88819d8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3d88819d8b_0_13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2" name="Google Shape;412;g3d88819d8b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3e1479a60d_0_2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2" name="Google Shape;422;g3e1479a60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3e1479a60d_0_40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8" name="Google Shape;428;g3e1479a60d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3e1479a60d_0_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Google Shape;94;g3e1479a60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3d88819d8b_0_18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9" name="Google Shape;439;g3d88819d8b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3d88819d8b_0_19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5" name="Google Shape;445;g3d88819d8b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 White balance is also known as color balance.  It adjusts the mixture of color in your shot according to the surrounding lighting by making white objects in your shot closer to true white.</a:t>
            </a:r>
            <a:endParaRPr/>
          </a:p>
          <a:p>
            <a:pPr indent="0" lvl="0" marL="0" rtl="0">
              <a:spcBef>
                <a:spcPts val="0"/>
              </a:spcBef>
              <a:spcAft>
                <a:spcPts val="0"/>
              </a:spcAft>
              <a:buNone/>
            </a:pPr>
            <a:r>
              <a:rPr lang="en"/>
              <a:t>White balance is also known as color balance. Corrects the colors in your shot based on surrounding light by making the whites in your image closer to true white.</a:t>
            </a:r>
            <a:endParaRPr/>
          </a:p>
          <a:p>
            <a:pPr indent="0" lvl="0" marL="0" rtl="0">
              <a:spcBef>
                <a:spcPts val="0"/>
              </a:spcBef>
              <a:spcAft>
                <a:spcPts val="0"/>
              </a:spcAft>
              <a:buNone/>
            </a:pPr>
            <a:r>
              <a:t/>
            </a:r>
            <a:endParaRPr/>
          </a:p>
          <a:p>
            <a:pPr indent="0" lvl="0" marL="0" rtl="0">
              <a:spcBef>
                <a:spcPts val="0"/>
              </a:spcBef>
              <a:spcAft>
                <a:spcPts val="0"/>
              </a:spcAft>
              <a:buNone/>
            </a:pPr>
            <a:r>
              <a:rPr lang="en"/>
              <a:t>- White balance can be used intentionally to influence mood or set the tone in footage.</a:t>
            </a:r>
            <a:endParaRPr/>
          </a:p>
          <a:p>
            <a:pPr indent="0" lvl="0" marL="0" rtl="0">
              <a:spcBef>
                <a:spcPts val="0"/>
              </a:spcBef>
              <a:spcAft>
                <a:spcPts val="0"/>
              </a:spcAft>
              <a:buNone/>
            </a:pPr>
            <a:r>
              <a:t/>
            </a:r>
            <a:endParaRPr/>
          </a:p>
          <a:p>
            <a:pPr indent="0" lvl="0" marL="0" rtl="0">
              <a:spcBef>
                <a:spcPts val="0"/>
              </a:spcBef>
              <a:spcAft>
                <a:spcPts val="0"/>
              </a:spcAft>
              <a:buNone/>
            </a:pPr>
            <a:r>
              <a:rPr lang="en"/>
              <a:t>- It can be adjusted in post production, but it’s better practice to make sure you’re calibrated during your shoot.</a:t>
            </a:r>
            <a:endParaRPr/>
          </a:p>
          <a:p>
            <a:pPr indent="0" lvl="0" marL="0" rtl="0">
              <a:spcBef>
                <a:spcPts val="0"/>
              </a:spcBef>
              <a:spcAft>
                <a:spcPts val="0"/>
              </a:spcAft>
              <a:buNone/>
            </a:pPr>
            <a:r>
              <a:rPr lang="en"/>
              <a:t>Corrections can still be made in post, but it’s best to calibrate before your first shot.</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3d88819d8b_0_18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2" name="Google Shape;452;g3d88819d8b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3d88819d8b_0_19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7" name="Google Shape;457;g3d88819d8b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3e1479a60d_0_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2" name="Google Shape;462;g3e1479a60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3e1479a60d_0_41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8" name="Google Shape;468;g3e1479a60d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Access the white balance through the menu options. In general, one of the presets (left) should be enough for you to shoot, and you can make small tweaks in post. In order to create a custom white balance (right), you need to first shoot an image with the approximate settings that you want.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3d88819d8b_0_14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5" name="Google Shape;475;g3d88819d8b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 Exposure is the amount of light getting through to the sensor.  You can adjust this in the camera settings or by adding or removing external light.</a:t>
            </a:r>
            <a:endParaRPr/>
          </a:p>
          <a:p>
            <a:pPr indent="0" lvl="0" marL="0" rtl="0">
              <a:spcBef>
                <a:spcPts val="0"/>
              </a:spcBef>
              <a:spcAft>
                <a:spcPts val="0"/>
              </a:spcAft>
              <a:buNone/>
            </a:pPr>
            <a:r>
              <a:t/>
            </a:r>
            <a:endParaRPr/>
          </a:p>
          <a:p>
            <a:pPr indent="0" lvl="0" marL="0" rtl="0">
              <a:spcBef>
                <a:spcPts val="0"/>
              </a:spcBef>
              <a:spcAft>
                <a:spcPts val="0"/>
              </a:spcAft>
              <a:buNone/>
            </a:pPr>
            <a:r>
              <a:rPr lang="en"/>
              <a:t>- Manually control your exposure when possible.</a:t>
            </a:r>
            <a:endParaRPr/>
          </a:p>
          <a:p>
            <a:pPr indent="0" lvl="0" marL="0" rtl="0">
              <a:spcBef>
                <a:spcPts val="0"/>
              </a:spcBef>
              <a:spcAft>
                <a:spcPts val="0"/>
              </a:spcAft>
              <a:buNone/>
            </a:pPr>
            <a:r>
              <a:t/>
            </a:r>
            <a:endParaRPr/>
          </a:p>
          <a:p>
            <a:pPr indent="0" lvl="0" marL="0" rtl="0">
              <a:spcBef>
                <a:spcPts val="0"/>
              </a:spcBef>
              <a:spcAft>
                <a:spcPts val="0"/>
              </a:spcAft>
              <a:buNone/>
            </a:pPr>
            <a:r>
              <a:rPr lang="en"/>
              <a:t>- If you decide to add external light, make sure your subjects are lit from the front, and NEVER behind (unless it’s a deliberate choice).</a:t>
            </a:r>
            <a:endParaRPr/>
          </a:p>
          <a:p>
            <a:pPr indent="0" lvl="0" marL="0" rtl="0">
              <a:spcBef>
                <a:spcPts val="0"/>
              </a:spcBef>
              <a:spcAft>
                <a:spcPts val="0"/>
              </a:spcAft>
              <a:buNone/>
            </a:pPr>
            <a:r>
              <a:rPr lang="en"/>
              <a:t>If you decide to use external lighting, always light from the front, never from behind unless it’s purposeful. Depending on how you light your subject, you can set the mood, cast shadows, etc.</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3d88819d8b_0_16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6" name="Google Shape;486;g3d88819d8b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3d88819d8b_0_17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4" name="Google Shape;494;g3d88819d8b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3e1479a60d_0_42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3" name="Google Shape;503;g3e1479a60d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3e1479a60d_0_1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Google Shape;100;g3e1479a60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3e1479a60d_0_42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0" name="Google Shape;510;g3e1479a60d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3e1479a60d_0_43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6" name="Google Shape;516;g3e1479a60d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3e1479a60d_0_43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3" name="Google Shape;523;g3e1479a60d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3e1479a60d_0_44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2" name="Google Shape;532;g3e1479a60d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3e1479a60d_0_45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0" name="Google Shape;540;g3e1479a60d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3e1479a60d_0_46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8" name="Google Shape;548;g3e1479a60d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3e1479a60d_0_46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6" name="Google Shape;556;g3e1479a60d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3e165dc5ba_0_2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4" name="Google Shape;564;g3e165dc5ba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3e1479a60d_0_47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9" name="Google Shape;569;g3e1479a60d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3e1479a60d_0_48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8" name="Google Shape;578;g3e1479a60d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3e1479a60d_0_52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Google Shape;105;g3e1479a60d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3e1479a60d_0_48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4" name="Google Shape;584;g3e1479a60d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3e1479a60d_0_49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0" name="Google Shape;590;g3e1479a60d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3e1479a60d_0_49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6" name="Google Shape;596;g3e1479a60d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3e1479a60d_0_51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5" name="Google Shape;605;g3e1479a60d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g3e1479a60d_0_51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1" name="Google Shape;611;g3e1479a60d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3e1479a60d_0_2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7" name="Google Shape;617;g3e1479a60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3e165dc5ba_0_1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3" name="Google Shape;623;g3e165dc5b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g3e1479a60d_0_3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7" name="Google Shape;627;g3e1479a60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3e1479a60d_0_3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2" name="Google Shape;632;g3e1479a60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3e1479a60d_0_5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8" name="Google Shape;638;g3e1479a60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3e1479a60d_0_52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Google Shape;110;g3e1479a60d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3e1479a60d_0_22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5" name="Google Shape;645;g3e1479a60d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3e1479a60d_0_28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2" name="Google Shape;652;g3e1479a60d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g3e1479a60d_0_25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7" name="Google Shape;657;g3e1479a60d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3e1479a60d_0_25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3" name="Google Shape;663;g3e1479a60d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3e1479a60d_0_26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9" name="Google Shape;669;g3e1479a60d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3e1479a60d_0_26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5" name="Google Shape;675;g3e1479a60d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3e1479a60d_0_28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6" name="Google Shape;686;g3e1479a60d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3e1479a60d_0_29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3" name="Google Shape;693;g3e1479a60d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3e1479a60d_0_30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0" name="Google Shape;700;g3e1479a60d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3e1479a60d_0_4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5" name="Google Shape;705;g3e1479a60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Font typeface="Carme"/>
              <a:buNone/>
              <a:defRPr sz="5200">
                <a:latin typeface="Carme"/>
                <a:ea typeface="Carme"/>
                <a:cs typeface="Carme"/>
                <a:sym typeface="Carm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Font typeface="Carme"/>
              <a:buNone/>
              <a:defRPr sz="2800">
                <a:latin typeface="Carme"/>
                <a:ea typeface="Carme"/>
                <a:cs typeface="Carme"/>
                <a:sym typeface="Carm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0" y="4626500"/>
            <a:ext cx="9144000" cy="393600"/>
          </a:xfrm>
          <a:prstGeom prst="rect">
            <a:avLst/>
          </a:prstGeom>
        </p:spPr>
        <p:txBody>
          <a:bodyPr anchorCtr="0" anchor="ctr" bIns="91425" lIns="91425" spcFirstLastPara="1" rIns="91425" wrap="square" tIns="91425"/>
          <a:lstStyle>
            <a:lvl1pPr indent="-228600" lvl="0" marL="457200" algn="ctr">
              <a:lnSpc>
                <a:spcPct val="100000"/>
              </a:lnSpc>
              <a:spcBef>
                <a:spcPts val="0"/>
              </a:spcBef>
              <a:spcAft>
                <a:spcPts val="0"/>
              </a:spcAft>
              <a:buSzPts val="1200"/>
              <a:buNone/>
              <a:defRPr sz="1200"/>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rgbClr val="25252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1pPr>
            <a:lvl2pPr lvl="1">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2pPr>
            <a:lvl3pPr lvl="2">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3pPr>
            <a:lvl4pPr lvl="3">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4pPr>
            <a:lvl5pPr lvl="4">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5pPr>
            <a:lvl6pPr lvl="5">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6pPr>
            <a:lvl7pPr lvl="6">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7pPr>
            <a:lvl8pPr lvl="7">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8pPr>
            <a:lvl9pPr lvl="8">
              <a:spcBef>
                <a:spcPts val="0"/>
              </a:spcBef>
              <a:spcAft>
                <a:spcPts val="0"/>
              </a:spcAft>
              <a:buClr>
                <a:schemeClr val="dk1"/>
              </a:buClr>
              <a:buSzPts val="2800"/>
              <a:buFont typeface="Carme"/>
              <a:buNone/>
              <a:defRPr sz="2800">
                <a:solidFill>
                  <a:schemeClr val="dk1"/>
                </a:solidFill>
                <a:latin typeface="Carme"/>
                <a:ea typeface="Carme"/>
                <a:cs typeface="Carme"/>
                <a:sym typeface="Carm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Font typeface="Carme"/>
              <a:buChar char="●"/>
              <a:defRPr sz="1800">
                <a:solidFill>
                  <a:schemeClr val="lt2"/>
                </a:solidFill>
                <a:latin typeface="Carme"/>
                <a:ea typeface="Carme"/>
                <a:cs typeface="Carme"/>
                <a:sym typeface="Carme"/>
              </a:defRPr>
            </a:lvl1pPr>
            <a:lvl2pPr indent="-317500" lvl="1" marL="914400">
              <a:lnSpc>
                <a:spcPct val="115000"/>
              </a:lnSpc>
              <a:spcBef>
                <a:spcPts val="1600"/>
              </a:spcBef>
              <a:spcAft>
                <a:spcPts val="0"/>
              </a:spcAft>
              <a:buClr>
                <a:schemeClr val="lt2"/>
              </a:buClr>
              <a:buSzPts val="1400"/>
              <a:buFont typeface="Carme"/>
              <a:buChar char="○"/>
              <a:defRPr>
                <a:solidFill>
                  <a:schemeClr val="lt2"/>
                </a:solidFill>
                <a:latin typeface="Carme"/>
                <a:ea typeface="Carme"/>
                <a:cs typeface="Carme"/>
                <a:sym typeface="Carme"/>
              </a:defRPr>
            </a:lvl2pPr>
            <a:lvl3pPr indent="-317500" lvl="2" marL="1371600">
              <a:lnSpc>
                <a:spcPct val="115000"/>
              </a:lnSpc>
              <a:spcBef>
                <a:spcPts val="1600"/>
              </a:spcBef>
              <a:spcAft>
                <a:spcPts val="0"/>
              </a:spcAft>
              <a:buClr>
                <a:schemeClr val="lt2"/>
              </a:buClr>
              <a:buSzPts val="1400"/>
              <a:buFont typeface="Carme"/>
              <a:buChar char="■"/>
              <a:defRPr>
                <a:solidFill>
                  <a:schemeClr val="lt2"/>
                </a:solidFill>
                <a:latin typeface="Carme"/>
                <a:ea typeface="Carme"/>
                <a:cs typeface="Carme"/>
                <a:sym typeface="Carme"/>
              </a:defRPr>
            </a:lvl3pPr>
            <a:lvl4pPr indent="-317500" lvl="3" marL="1828800">
              <a:lnSpc>
                <a:spcPct val="115000"/>
              </a:lnSpc>
              <a:spcBef>
                <a:spcPts val="1600"/>
              </a:spcBef>
              <a:spcAft>
                <a:spcPts val="0"/>
              </a:spcAft>
              <a:buClr>
                <a:schemeClr val="lt2"/>
              </a:buClr>
              <a:buSzPts val="1400"/>
              <a:buFont typeface="Carme"/>
              <a:buChar char="●"/>
              <a:defRPr>
                <a:solidFill>
                  <a:schemeClr val="lt2"/>
                </a:solidFill>
                <a:latin typeface="Carme"/>
                <a:ea typeface="Carme"/>
                <a:cs typeface="Carme"/>
                <a:sym typeface="Carme"/>
              </a:defRPr>
            </a:lvl4pPr>
            <a:lvl5pPr indent="-317500" lvl="4" marL="2286000">
              <a:lnSpc>
                <a:spcPct val="115000"/>
              </a:lnSpc>
              <a:spcBef>
                <a:spcPts val="1600"/>
              </a:spcBef>
              <a:spcAft>
                <a:spcPts val="0"/>
              </a:spcAft>
              <a:buClr>
                <a:schemeClr val="lt2"/>
              </a:buClr>
              <a:buSzPts val="1400"/>
              <a:buFont typeface="Carme"/>
              <a:buChar char="○"/>
              <a:defRPr>
                <a:solidFill>
                  <a:schemeClr val="lt2"/>
                </a:solidFill>
                <a:latin typeface="Carme"/>
                <a:ea typeface="Carme"/>
                <a:cs typeface="Carme"/>
                <a:sym typeface="Carme"/>
              </a:defRPr>
            </a:lvl5pPr>
            <a:lvl6pPr indent="-317500" lvl="5" marL="2743200">
              <a:lnSpc>
                <a:spcPct val="115000"/>
              </a:lnSpc>
              <a:spcBef>
                <a:spcPts val="1600"/>
              </a:spcBef>
              <a:spcAft>
                <a:spcPts val="0"/>
              </a:spcAft>
              <a:buClr>
                <a:schemeClr val="lt2"/>
              </a:buClr>
              <a:buSzPts val="1400"/>
              <a:buFont typeface="Carme"/>
              <a:buChar char="■"/>
              <a:defRPr>
                <a:solidFill>
                  <a:schemeClr val="lt2"/>
                </a:solidFill>
                <a:latin typeface="Carme"/>
                <a:ea typeface="Carme"/>
                <a:cs typeface="Carme"/>
                <a:sym typeface="Carme"/>
              </a:defRPr>
            </a:lvl6pPr>
            <a:lvl7pPr indent="-317500" lvl="6" marL="3200400">
              <a:lnSpc>
                <a:spcPct val="115000"/>
              </a:lnSpc>
              <a:spcBef>
                <a:spcPts val="1600"/>
              </a:spcBef>
              <a:spcAft>
                <a:spcPts val="0"/>
              </a:spcAft>
              <a:buClr>
                <a:schemeClr val="lt2"/>
              </a:buClr>
              <a:buSzPts val="1400"/>
              <a:buFont typeface="Carme"/>
              <a:buChar char="●"/>
              <a:defRPr>
                <a:solidFill>
                  <a:schemeClr val="lt2"/>
                </a:solidFill>
                <a:latin typeface="Carme"/>
                <a:ea typeface="Carme"/>
                <a:cs typeface="Carme"/>
                <a:sym typeface="Carme"/>
              </a:defRPr>
            </a:lvl7pPr>
            <a:lvl8pPr indent="-317500" lvl="7" marL="3657600">
              <a:lnSpc>
                <a:spcPct val="115000"/>
              </a:lnSpc>
              <a:spcBef>
                <a:spcPts val="1600"/>
              </a:spcBef>
              <a:spcAft>
                <a:spcPts val="0"/>
              </a:spcAft>
              <a:buClr>
                <a:schemeClr val="lt2"/>
              </a:buClr>
              <a:buSzPts val="1400"/>
              <a:buFont typeface="Carme"/>
              <a:buChar char="○"/>
              <a:defRPr>
                <a:solidFill>
                  <a:schemeClr val="lt2"/>
                </a:solidFill>
                <a:latin typeface="Carme"/>
                <a:ea typeface="Carme"/>
                <a:cs typeface="Carme"/>
                <a:sym typeface="Carme"/>
              </a:defRPr>
            </a:lvl8pPr>
            <a:lvl9pPr indent="-317500" lvl="8" marL="4114800">
              <a:lnSpc>
                <a:spcPct val="115000"/>
              </a:lnSpc>
              <a:spcBef>
                <a:spcPts val="1600"/>
              </a:spcBef>
              <a:spcAft>
                <a:spcPts val="1600"/>
              </a:spcAft>
              <a:buClr>
                <a:schemeClr val="lt2"/>
              </a:buClr>
              <a:buSzPts val="1400"/>
              <a:buFont typeface="Carme"/>
              <a:buChar char="■"/>
              <a:defRPr>
                <a:solidFill>
                  <a:schemeClr val="lt2"/>
                </a:solidFill>
                <a:latin typeface="Carme"/>
                <a:ea typeface="Carme"/>
                <a:cs typeface="Carme"/>
                <a:sym typeface="Carm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Carme"/>
                <a:ea typeface="Carme"/>
                <a:cs typeface="Carme"/>
                <a:sym typeface="Carme"/>
              </a:defRPr>
            </a:lvl1pPr>
            <a:lvl2pPr lvl="1" algn="r">
              <a:buNone/>
              <a:defRPr sz="1000">
                <a:solidFill>
                  <a:schemeClr val="lt2"/>
                </a:solidFill>
                <a:latin typeface="Carme"/>
                <a:ea typeface="Carme"/>
                <a:cs typeface="Carme"/>
                <a:sym typeface="Carme"/>
              </a:defRPr>
            </a:lvl2pPr>
            <a:lvl3pPr lvl="2" algn="r">
              <a:buNone/>
              <a:defRPr sz="1000">
                <a:solidFill>
                  <a:schemeClr val="lt2"/>
                </a:solidFill>
                <a:latin typeface="Carme"/>
                <a:ea typeface="Carme"/>
                <a:cs typeface="Carme"/>
                <a:sym typeface="Carme"/>
              </a:defRPr>
            </a:lvl3pPr>
            <a:lvl4pPr lvl="3" algn="r">
              <a:buNone/>
              <a:defRPr sz="1000">
                <a:solidFill>
                  <a:schemeClr val="lt2"/>
                </a:solidFill>
                <a:latin typeface="Carme"/>
                <a:ea typeface="Carme"/>
                <a:cs typeface="Carme"/>
                <a:sym typeface="Carme"/>
              </a:defRPr>
            </a:lvl4pPr>
            <a:lvl5pPr lvl="4" algn="r">
              <a:buNone/>
              <a:defRPr sz="1000">
                <a:solidFill>
                  <a:schemeClr val="lt2"/>
                </a:solidFill>
                <a:latin typeface="Carme"/>
                <a:ea typeface="Carme"/>
                <a:cs typeface="Carme"/>
                <a:sym typeface="Carme"/>
              </a:defRPr>
            </a:lvl5pPr>
            <a:lvl6pPr lvl="5" algn="r">
              <a:buNone/>
              <a:defRPr sz="1000">
                <a:solidFill>
                  <a:schemeClr val="lt2"/>
                </a:solidFill>
                <a:latin typeface="Carme"/>
                <a:ea typeface="Carme"/>
                <a:cs typeface="Carme"/>
                <a:sym typeface="Carme"/>
              </a:defRPr>
            </a:lvl6pPr>
            <a:lvl7pPr lvl="6" algn="r">
              <a:buNone/>
              <a:defRPr sz="1000">
                <a:solidFill>
                  <a:schemeClr val="lt2"/>
                </a:solidFill>
                <a:latin typeface="Carme"/>
                <a:ea typeface="Carme"/>
                <a:cs typeface="Carme"/>
                <a:sym typeface="Carme"/>
              </a:defRPr>
            </a:lvl7pPr>
            <a:lvl8pPr lvl="7" algn="r">
              <a:buNone/>
              <a:defRPr sz="1000">
                <a:solidFill>
                  <a:schemeClr val="lt2"/>
                </a:solidFill>
                <a:latin typeface="Carme"/>
                <a:ea typeface="Carme"/>
                <a:cs typeface="Carme"/>
                <a:sym typeface="Carme"/>
              </a:defRPr>
            </a:lvl8pPr>
            <a:lvl9pPr lvl="8" algn="r">
              <a:buNone/>
              <a:defRPr sz="1000">
                <a:solidFill>
                  <a:schemeClr val="lt2"/>
                </a:solidFill>
                <a:latin typeface="Carme"/>
                <a:ea typeface="Carme"/>
                <a:cs typeface="Carme"/>
                <a:sym typeface="Carme"/>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1.png"/><Relationship Id="rId11" Type="http://schemas.openxmlformats.org/officeDocument/2006/relationships/image" Target="../media/image4.png"/><Relationship Id="rId10" Type="http://schemas.openxmlformats.org/officeDocument/2006/relationships/image" Target="../media/image19.png"/><Relationship Id="rId9"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1.xml"/><Relationship Id="rId3" Type="http://schemas.openxmlformats.org/officeDocument/2006/relationships/hyperlink" Target="http://www.youtube.com/watch?v=Y0l-6GQsA5Y" TargetMode="External"/><Relationship Id="rId4" Type="http://schemas.openxmlformats.org/officeDocument/2006/relationships/image" Target="../media/image77.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www.youtube.com/watch?v=FiWrkLJDQCQ" TargetMode="Externa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hyperlink" Target="http://www.youtube.com/watch?v=WrIwfImLXOA" TargetMode="Externa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hyperlink" Target="http://www.youtube.com/watch?v=cy7ztJ3NUMI" TargetMode="Externa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hyperlink" Target="http://www.youtube.com/watch?v=77C-dpdYqek" TargetMode="Externa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hyperlink" Target="http://www.youtube.com/watch?v=NFcuJuOra3g" TargetMode="Externa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hyperlink" Target="http://www.youtube.com/watch?v=doaQC-S8de8" TargetMode="Externa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www.youtube.com/watch?v=atjhOhH-V3E" TargetMode="Externa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hyperlink" Target="https://www.youtube.com/watch?v=vYjA8xQHK7Q" TargetMode="External"/><Relationship Id="rId4" Type="http://schemas.openxmlformats.org/officeDocument/2006/relationships/hyperlink" Target="http://www.youtube.com/watch?v=vYjA8xQHK7Q" TargetMode="External"/><Relationship Id="rId5"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hyperlink" Target="http://www.youtube.com/watch?v=6VMrdk8oFm0" TargetMode="External"/><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hyperlink" Target="http://www.youtube.com/watch?v=8c8DrVvELe4" TargetMode="External"/><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hyperlink" Target="http://www.youtube.com/watch?v=s11kqGPxPjA" TargetMode="External"/><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4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76.jpg"/><Relationship Id="rId4" Type="http://schemas.openxmlformats.org/officeDocument/2006/relationships/image" Target="../media/image3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4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40.jpg"/><Relationship Id="rId4" Type="http://schemas.openxmlformats.org/officeDocument/2006/relationships/image" Target="../media/image3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46.jpg"/><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 Id="rId3" Type="http://schemas.openxmlformats.org/officeDocument/2006/relationships/image" Target="../media/image44.jpg"/><Relationship Id="rId4" Type="http://schemas.openxmlformats.org/officeDocument/2006/relationships/image" Target="../media/image48.jpg"/><Relationship Id="rId5" Type="http://schemas.openxmlformats.org/officeDocument/2006/relationships/image" Target="../media/image45.jpg"/><Relationship Id="rId6" Type="http://schemas.openxmlformats.org/officeDocument/2006/relationships/image" Target="../media/image5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4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5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4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image" Target="../media/image57.gif"/><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 Id="rId3" Type="http://schemas.openxmlformats.org/officeDocument/2006/relationships/image" Target="../media/image58.jpg"/><Relationship Id="rId4" Type="http://schemas.openxmlformats.org/officeDocument/2006/relationships/image" Target="../media/image6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hyperlink" Target="https://www.google.com.hk/search?q=ring+lighting+eyes&amp;newwindow=1&amp;safe=off&amp;source=lnms&amp;tbm=isch&amp;sa=X&amp;ved=0ahUKEwiii-SC44faAhWCwbwKHb-xD7wQ_AUICigB&amp;biw=1536&amp;bih=855" TargetMode="External"/><Relationship Id="rId4" Type="http://schemas.openxmlformats.org/officeDocument/2006/relationships/image" Target="../media/image56.png"/><Relationship Id="rId5"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54.jpg"/><Relationship Id="rId4" Type="http://schemas.openxmlformats.org/officeDocument/2006/relationships/image" Target="../media/image6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www.youtube.com/watch?v=Enr1rpprcFA" TargetMode="External"/><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6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6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6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6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6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67.jpg"/><Relationship Id="rId4" Type="http://schemas.openxmlformats.org/officeDocument/2006/relationships/image" Target="../media/image85.jpg"/><Relationship Id="rId5"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7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7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7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75.jpg"/><Relationship Id="rId4" Type="http://schemas.openxmlformats.org/officeDocument/2006/relationships/image" Target="../media/image8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7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8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hyperlink" Target="http://www.youtube.com/watch?v=ICcE72RwEyc" TargetMode="External"/><Relationship Id="rId4" Type="http://schemas.openxmlformats.org/officeDocument/2006/relationships/image" Target="../media/image1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hyperlink" Target="http://www.youtube.com/watch?v=ndR5eC0DQCU" TargetMode="External"/><Relationship Id="rId4" Type="http://schemas.openxmlformats.org/officeDocument/2006/relationships/image" Target="../media/image7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6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7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hyperlink" Target="https://www.redgiant.com/products/pluraleyes/" TargetMode="Externa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Digital Filmmaking</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Telling Stories through Technology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a:off x="1191365" y="181388"/>
            <a:ext cx="2055504" cy="1178657"/>
          </a:xfrm>
          <a:prstGeom prst="rect">
            <a:avLst/>
          </a:prstGeom>
          <a:noFill/>
          <a:ln>
            <a:noFill/>
          </a:ln>
        </p:spPr>
      </p:pic>
      <p:pic>
        <p:nvPicPr>
          <p:cNvPr id="119" name="Google Shape;119;p22"/>
          <p:cNvPicPr preferRelativeResize="0"/>
          <p:nvPr/>
        </p:nvPicPr>
        <p:blipFill>
          <a:blip r:embed="rId4">
            <a:alphaModFix/>
          </a:blip>
          <a:stretch>
            <a:fillRect/>
          </a:stretch>
        </p:blipFill>
        <p:spPr>
          <a:xfrm>
            <a:off x="3544248" y="181388"/>
            <a:ext cx="2055504" cy="1178657"/>
          </a:xfrm>
          <a:prstGeom prst="rect">
            <a:avLst/>
          </a:prstGeom>
          <a:noFill/>
          <a:ln>
            <a:noFill/>
          </a:ln>
        </p:spPr>
      </p:pic>
      <p:pic>
        <p:nvPicPr>
          <p:cNvPr id="120" name="Google Shape;120;p22"/>
          <p:cNvPicPr preferRelativeResize="0"/>
          <p:nvPr/>
        </p:nvPicPr>
        <p:blipFill>
          <a:blip r:embed="rId5">
            <a:alphaModFix/>
          </a:blip>
          <a:stretch>
            <a:fillRect/>
          </a:stretch>
        </p:blipFill>
        <p:spPr>
          <a:xfrm>
            <a:off x="5897130" y="181388"/>
            <a:ext cx="2055504" cy="1178657"/>
          </a:xfrm>
          <a:prstGeom prst="rect">
            <a:avLst/>
          </a:prstGeom>
          <a:noFill/>
          <a:ln>
            <a:noFill/>
          </a:ln>
        </p:spPr>
      </p:pic>
      <p:pic>
        <p:nvPicPr>
          <p:cNvPr id="121" name="Google Shape;121;p22"/>
          <p:cNvPicPr preferRelativeResize="0"/>
          <p:nvPr/>
        </p:nvPicPr>
        <p:blipFill>
          <a:blip r:embed="rId6">
            <a:alphaModFix/>
          </a:blip>
          <a:stretch>
            <a:fillRect/>
          </a:stretch>
        </p:blipFill>
        <p:spPr>
          <a:xfrm>
            <a:off x="1191365" y="1806026"/>
            <a:ext cx="2055504" cy="1178657"/>
          </a:xfrm>
          <a:prstGeom prst="rect">
            <a:avLst/>
          </a:prstGeom>
          <a:noFill/>
          <a:ln>
            <a:noFill/>
          </a:ln>
        </p:spPr>
      </p:pic>
      <p:pic>
        <p:nvPicPr>
          <p:cNvPr id="122" name="Google Shape;122;p22"/>
          <p:cNvPicPr preferRelativeResize="0"/>
          <p:nvPr/>
        </p:nvPicPr>
        <p:blipFill>
          <a:blip r:embed="rId7">
            <a:alphaModFix/>
          </a:blip>
          <a:stretch>
            <a:fillRect/>
          </a:stretch>
        </p:blipFill>
        <p:spPr>
          <a:xfrm>
            <a:off x="3544248" y="1806026"/>
            <a:ext cx="2055504" cy="1178657"/>
          </a:xfrm>
          <a:prstGeom prst="rect">
            <a:avLst/>
          </a:prstGeom>
          <a:noFill/>
          <a:ln>
            <a:noFill/>
          </a:ln>
        </p:spPr>
      </p:pic>
      <p:pic>
        <p:nvPicPr>
          <p:cNvPr id="123" name="Google Shape;123;p22"/>
          <p:cNvPicPr preferRelativeResize="0"/>
          <p:nvPr/>
        </p:nvPicPr>
        <p:blipFill>
          <a:blip r:embed="rId8">
            <a:alphaModFix/>
          </a:blip>
          <a:stretch>
            <a:fillRect/>
          </a:stretch>
        </p:blipFill>
        <p:spPr>
          <a:xfrm>
            <a:off x="5897130" y="1806026"/>
            <a:ext cx="2055504" cy="1178657"/>
          </a:xfrm>
          <a:prstGeom prst="rect">
            <a:avLst/>
          </a:prstGeom>
          <a:noFill/>
          <a:ln>
            <a:noFill/>
          </a:ln>
        </p:spPr>
      </p:pic>
      <p:pic>
        <p:nvPicPr>
          <p:cNvPr id="124" name="Google Shape;124;p22"/>
          <p:cNvPicPr preferRelativeResize="0"/>
          <p:nvPr/>
        </p:nvPicPr>
        <p:blipFill>
          <a:blip r:embed="rId9">
            <a:alphaModFix/>
          </a:blip>
          <a:stretch>
            <a:fillRect/>
          </a:stretch>
        </p:blipFill>
        <p:spPr>
          <a:xfrm>
            <a:off x="1191365" y="3430664"/>
            <a:ext cx="2055504" cy="1178657"/>
          </a:xfrm>
          <a:prstGeom prst="rect">
            <a:avLst/>
          </a:prstGeom>
          <a:noFill/>
          <a:ln>
            <a:noFill/>
          </a:ln>
        </p:spPr>
      </p:pic>
      <p:pic>
        <p:nvPicPr>
          <p:cNvPr id="125" name="Google Shape;125;p22"/>
          <p:cNvPicPr preferRelativeResize="0"/>
          <p:nvPr/>
        </p:nvPicPr>
        <p:blipFill>
          <a:blip r:embed="rId10">
            <a:alphaModFix/>
          </a:blip>
          <a:stretch>
            <a:fillRect/>
          </a:stretch>
        </p:blipFill>
        <p:spPr>
          <a:xfrm>
            <a:off x="3544249" y="3430652"/>
            <a:ext cx="2055504" cy="1178657"/>
          </a:xfrm>
          <a:prstGeom prst="rect">
            <a:avLst/>
          </a:prstGeom>
          <a:noFill/>
          <a:ln>
            <a:noFill/>
          </a:ln>
        </p:spPr>
      </p:pic>
      <p:sp>
        <p:nvSpPr>
          <p:cNvPr id="126" name="Google Shape;126;p22"/>
          <p:cNvSpPr txBox="1"/>
          <p:nvPr/>
        </p:nvSpPr>
        <p:spPr>
          <a:xfrm>
            <a:off x="1131573" y="1305484"/>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Establishing shot</a:t>
            </a:r>
            <a:endParaRPr b="1">
              <a:solidFill>
                <a:schemeClr val="dk1"/>
              </a:solidFill>
              <a:latin typeface="Carme"/>
              <a:ea typeface="Carme"/>
              <a:cs typeface="Carme"/>
              <a:sym typeface="Carme"/>
            </a:endParaRPr>
          </a:p>
        </p:txBody>
      </p:sp>
      <p:sp>
        <p:nvSpPr>
          <p:cNvPr id="127" name="Google Shape;127;p22"/>
          <p:cNvSpPr txBox="1"/>
          <p:nvPr/>
        </p:nvSpPr>
        <p:spPr>
          <a:xfrm>
            <a:off x="3514356" y="1305484"/>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Very wide shot</a:t>
            </a:r>
            <a:endParaRPr b="1">
              <a:solidFill>
                <a:schemeClr val="dk1"/>
              </a:solidFill>
              <a:latin typeface="Carme"/>
              <a:ea typeface="Carme"/>
              <a:cs typeface="Carme"/>
              <a:sym typeface="Carme"/>
            </a:endParaRPr>
          </a:p>
        </p:txBody>
      </p:sp>
      <p:sp>
        <p:nvSpPr>
          <p:cNvPr id="128" name="Google Shape;128;p22"/>
          <p:cNvSpPr txBox="1"/>
          <p:nvPr/>
        </p:nvSpPr>
        <p:spPr>
          <a:xfrm>
            <a:off x="5823311" y="1305484"/>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Wide shot</a:t>
            </a:r>
            <a:endParaRPr b="1">
              <a:solidFill>
                <a:schemeClr val="dk1"/>
              </a:solidFill>
              <a:latin typeface="Carme"/>
              <a:ea typeface="Carme"/>
              <a:cs typeface="Carme"/>
              <a:sym typeface="Carme"/>
            </a:endParaRPr>
          </a:p>
        </p:txBody>
      </p:sp>
      <p:sp>
        <p:nvSpPr>
          <p:cNvPr id="129" name="Google Shape;129;p22"/>
          <p:cNvSpPr txBox="1"/>
          <p:nvPr/>
        </p:nvSpPr>
        <p:spPr>
          <a:xfrm>
            <a:off x="1117500" y="2957402"/>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Medium shot</a:t>
            </a:r>
            <a:endParaRPr b="1">
              <a:solidFill>
                <a:schemeClr val="dk1"/>
              </a:solidFill>
              <a:latin typeface="Carme"/>
              <a:ea typeface="Carme"/>
              <a:cs typeface="Carme"/>
              <a:sym typeface="Carme"/>
            </a:endParaRPr>
          </a:p>
        </p:txBody>
      </p:sp>
      <p:sp>
        <p:nvSpPr>
          <p:cNvPr id="130" name="Google Shape;130;p22"/>
          <p:cNvSpPr txBox="1"/>
          <p:nvPr/>
        </p:nvSpPr>
        <p:spPr>
          <a:xfrm>
            <a:off x="1117500" y="4599729"/>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Extreme close up</a:t>
            </a:r>
            <a:endParaRPr b="1">
              <a:solidFill>
                <a:schemeClr val="dk1"/>
              </a:solidFill>
              <a:latin typeface="Carme"/>
              <a:ea typeface="Carme"/>
              <a:cs typeface="Carme"/>
              <a:sym typeface="Carme"/>
            </a:endParaRPr>
          </a:p>
        </p:txBody>
      </p:sp>
      <p:sp>
        <p:nvSpPr>
          <p:cNvPr id="131" name="Google Shape;131;p22"/>
          <p:cNvSpPr txBox="1"/>
          <p:nvPr/>
        </p:nvSpPr>
        <p:spPr>
          <a:xfrm>
            <a:off x="3470381" y="2957402"/>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Medium close up</a:t>
            </a:r>
            <a:endParaRPr b="1">
              <a:solidFill>
                <a:schemeClr val="dk1"/>
              </a:solidFill>
              <a:latin typeface="Carme"/>
              <a:ea typeface="Carme"/>
              <a:cs typeface="Carme"/>
              <a:sym typeface="Carme"/>
            </a:endParaRPr>
          </a:p>
        </p:txBody>
      </p:sp>
      <p:sp>
        <p:nvSpPr>
          <p:cNvPr id="132" name="Google Shape;132;p22"/>
          <p:cNvSpPr txBox="1"/>
          <p:nvPr/>
        </p:nvSpPr>
        <p:spPr>
          <a:xfrm>
            <a:off x="5823311" y="2957402"/>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Close up</a:t>
            </a:r>
            <a:endParaRPr b="1">
              <a:solidFill>
                <a:schemeClr val="dk1"/>
              </a:solidFill>
              <a:latin typeface="Carme"/>
              <a:ea typeface="Carme"/>
              <a:cs typeface="Carme"/>
              <a:sym typeface="Carme"/>
            </a:endParaRPr>
          </a:p>
        </p:txBody>
      </p:sp>
      <p:sp>
        <p:nvSpPr>
          <p:cNvPr id="133" name="Google Shape;133;p22"/>
          <p:cNvSpPr txBox="1"/>
          <p:nvPr/>
        </p:nvSpPr>
        <p:spPr>
          <a:xfrm>
            <a:off x="3470381" y="4609321"/>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Cutaway / POV</a:t>
            </a:r>
            <a:endParaRPr b="1">
              <a:solidFill>
                <a:schemeClr val="dk1"/>
              </a:solidFill>
              <a:latin typeface="Carme"/>
              <a:ea typeface="Carme"/>
              <a:cs typeface="Carme"/>
              <a:sym typeface="Carme"/>
            </a:endParaRPr>
          </a:p>
        </p:txBody>
      </p:sp>
      <p:pic>
        <p:nvPicPr>
          <p:cNvPr id="134" name="Google Shape;134;p22"/>
          <p:cNvPicPr preferRelativeResize="0"/>
          <p:nvPr/>
        </p:nvPicPr>
        <p:blipFill>
          <a:blip r:embed="rId11">
            <a:alphaModFix/>
          </a:blip>
          <a:stretch>
            <a:fillRect/>
          </a:stretch>
        </p:blipFill>
        <p:spPr>
          <a:xfrm>
            <a:off x="5970920" y="3430652"/>
            <a:ext cx="2055580" cy="1156263"/>
          </a:xfrm>
          <a:prstGeom prst="rect">
            <a:avLst/>
          </a:prstGeom>
          <a:noFill/>
          <a:ln>
            <a:noFill/>
          </a:ln>
        </p:spPr>
      </p:pic>
      <p:sp>
        <p:nvSpPr>
          <p:cNvPr id="135" name="Google Shape;135;p22"/>
          <p:cNvSpPr txBox="1"/>
          <p:nvPr/>
        </p:nvSpPr>
        <p:spPr>
          <a:xfrm>
            <a:off x="5897091" y="4609321"/>
            <a:ext cx="2055600" cy="35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dk1"/>
                </a:solidFill>
                <a:latin typeface="Carme"/>
                <a:ea typeface="Carme"/>
                <a:cs typeface="Carme"/>
                <a:sym typeface="Carme"/>
              </a:rPr>
              <a:t>Two-shot</a:t>
            </a:r>
            <a:endParaRPr b="1">
              <a:solidFill>
                <a:schemeClr val="dk1"/>
              </a:solidFill>
              <a:latin typeface="Carme"/>
              <a:ea typeface="Carme"/>
              <a:cs typeface="Carme"/>
              <a:sym typeface="Carme"/>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Audio Recording Tips</a:t>
            </a:r>
            <a:endParaRPr/>
          </a:p>
        </p:txBody>
      </p:sp>
      <p:sp>
        <p:nvSpPr>
          <p:cNvPr id="715" name="Google Shape;715;p11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rPr>
              <a:t>Room tone</a:t>
            </a:r>
            <a:r>
              <a:rPr lang="en"/>
              <a:t>. Capture </a:t>
            </a:r>
            <a:r>
              <a:rPr lang="en">
                <a:solidFill>
                  <a:srgbClr val="FFFFFF"/>
                </a:solidFill>
              </a:rPr>
              <a:t>10-20 seconds of silence</a:t>
            </a:r>
            <a:r>
              <a:rPr lang="en"/>
              <a:t> in the room before or after takes.</a:t>
            </a:r>
            <a:endParaRPr/>
          </a:p>
          <a:p>
            <a:pPr indent="0" lvl="0" marL="0" rtl="0">
              <a:spcBef>
                <a:spcPts val="1600"/>
              </a:spcBef>
              <a:spcAft>
                <a:spcPts val="0"/>
              </a:spcAft>
              <a:buNone/>
            </a:pPr>
            <a:r>
              <a:rPr lang="en"/>
              <a:t>Always have one person </a:t>
            </a:r>
            <a:r>
              <a:rPr lang="en">
                <a:solidFill>
                  <a:srgbClr val="FFFFFF"/>
                </a:solidFill>
              </a:rPr>
              <a:t>monitoring audio</a:t>
            </a:r>
            <a:endParaRPr>
              <a:solidFill>
                <a:srgbClr val="FFFFFF"/>
              </a:solidFill>
            </a:endParaRPr>
          </a:p>
          <a:p>
            <a:pPr indent="0" lvl="0" marL="0" rtl="0">
              <a:spcBef>
                <a:spcPts val="1600"/>
              </a:spcBef>
              <a:spcAft>
                <a:spcPts val="0"/>
              </a:spcAft>
              <a:buNone/>
            </a:pPr>
            <a:r>
              <a:rPr lang="en">
                <a:solidFill>
                  <a:srgbClr val="FFFFFF"/>
                </a:solidFill>
              </a:rPr>
              <a:t>Watch out for loud noises</a:t>
            </a:r>
            <a:r>
              <a:rPr lang="en"/>
              <a:t>: airplanes, traffic, loud music. Hold off on recording until they pass (unless it’s deliberate).</a:t>
            </a:r>
            <a:endParaRPr/>
          </a:p>
          <a:p>
            <a:pPr indent="0" lvl="0" marL="0">
              <a:spcBef>
                <a:spcPts val="1600"/>
              </a:spcBef>
              <a:spcAft>
                <a:spcPts val="1600"/>
              </a:spcAft>
              <a:buNone/>
            </a:pPr>
            <a:r>
              <a:rPr lang="en">
                <a:solidFill>
                  <a:srgbClr val="FFFFFF"/>
                </a:solidFill>
              </a:rPr>
              <a:t>Clap to sync audio</a:t>
            </a:r>
            <a:r>
              <a:rPr lang="en"/>
              <a:t> on camera with audio recorder!</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113"/>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Clap to sync audio!</a:t>
            </a:r>
            <a:endParaRPr/>
          </a:p>
        </p:txBody>
      </p:sp>
      <p:pic>
        <p:nvPicPr>
          <p:cNvPr descr="A brief demonstration of how a hand lcap substitutes for a clapperboard to synchronize videos shot bey different cameras. See http://sheldonbrown.com/synchronize-video.html." id="721" name="Google Shape;721;p113" title="Hand Clap for Video Synchronization">
            <a:hlinkClick r:id="rId3"/>
          </p:cNvPr>
          <p:cNvPicPr preferRelativeResize="0"/>
          <p:nvPr/>
        </p:nvPicPr>
        <p:blipFill>
          <a:blip r:embed="rId4">
            <a:alphaModFix/>
          </a:blip>
          <a:stretch>
            <a:fillRect/>
          </a:stretch>
        </p:blipFill>
        <p:spPr>
          <a:xfrm>
            <a:off x="1745475" y="386725"/>
            <a:ext cx="5653050" cy="42397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1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t>Prepare to share your final project idea with the class using your storyboards.</a:t>
            </a:r>
            <a:endParaRPr/>
          </a:p>
        </p:txBody>
      </p:sp>
      <p:sp>
        <p:nvSpPr>
          <p:cNvPr id="727" name="Google Shape;727;p1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For Tomorrow</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3"/>
          <p:cNvPicPr preferRelativeResize="0"/>
          <p:nvPr/>
        </p:nvPicPr>
        <p:blipFill>
          <a:blip r:embed="rId3">
            <a:alphaModFix/>
          </a:blip>
          <a:stretch>
            <a:fillRect/>
          </a:stretch>
        </p:blipFill>
        <p:spPr>
          <a:xfrm>
            <a:off x="152400" y="269875"/>
            <a:ext cx="8839200" cy="4603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4"/>
          <p:cNvPicPr preferRelativeResize="0"/>
          <p:nvPr/>
        </p:nvPicPr>
        <p:blipFill>
          <a:blip r:embed="rId3">
            <a:alphaModFix/>
          </a:blip>
          <a:stretch>
            <a:fillRect/>
          </a:stretch>
        </p:blipFill>
        <p:spPr>
          <a:xfrm>
            <a:off x="768950" y="339125"/>
            <a:ext cx="7606101" cy="4287375"/>
          </a:xfrm>
          <a:prstGeom prst="rect">
            <a:avLst/>
          </a:prstGeom>
          <a:noFill/>
          <a:ln>
            <a:noFill/>
          </a:ln>
        </p:spPr>
      </p:pic>
      <p:sp>
        <p:nvSpPr>
          <p:cNvPr id="146" name="Google Shape;146;p24"/>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Wide Shot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5"/>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Medium Shot</a:t>
            </a:r>
            <a:endParaRPr/>
          </a:p>
        </p:txBody>
      </p:sp>
      <p:pic>
        <p:nvPicPr>
          <p:cNvPr id="152" name="Google Shape;152;p25"/>
          <p:cNvPicPr preferRelativeResize="0"/>
          <p:nvPr/>
        </p:nvPicPr>
        <p:blipFill>
          <a:blip r:embed="rId3">
            <a:alphaModFix/>
          </a:blip>
          <a:stretch>
            <a:fillRect/>
          </a:stretch>
        </p:blipFill>
        <p:spPr>
          <a:xfrm>
            <a:off x="1716650" y="333950"/>
            <a:ext cx="5710700" cy="4292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6"/>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Over the Shoulder Shot</a:t>
            </a:r>
            <a:endParaRPr/>
          </a:p>
        </p:txBody>
      </p:sp>
      <p:pic>
        <p:nvPicPr>
          <p:cNvPr id="158" name="Google Shape;158;p26"/>
          <p:cNvPicPr preferRelativeResize="0"/>
          <p:nvPr/>
        </p:nvPicPr>
        <p:blipFill>
          <a:blip r:embed="rId3">
            <a:alphaModFix/>
          </a:blip>
          <a:stretch>
            <a:fillRect/>
          </a:stretch>
        </p:blipFill>
        <p:spPr>
          <a:xfrm>
            <a:off x="731200" y="310875"/>
            <a:ext cx="7681599" cy="4315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7"/>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Dutch Angle</a:t>
            </a:r>
            <a:endParaRPr/>
          </a:p>
        </p:txBody>
      </p:sp>
      <p:pic>
        <p:nvPicPr>
          <p:cNvPr id="164" name="Google Shape;164;p27"/>
          <p:cNvPicPr preferRelativeResize="0"/>
          <p:nvPr/>
        </p:nvPicPr>
        <p:blipFill>
          <a:blip r:embed="rId3">
            <a:alphaModFix/>
          </a:blip>
          <a:stretch>
            <a:fillRect/>
          </a:stretch>
        </p:blipFill>
        <p:spPr>
          <a:xfrm>
            <a:off x="651000" y="332075"/>
            <a:ext cx="7842000" cy="4294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8"/>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Shot Reverse Shot</a:t>
            </a:r>
            <a:endParaRPr/>
          </a:p>
        </p:txBody>
      </p:sp>
      <p:pic>
        <p:nvPicPr>
          <p:cNvPr descr="&quot;Hard Eight&quot; by P.T. Anderson &#10; &#10; &#10;Copyright Fair Use  &#10; &#10;Fair use explicitly allows use of copyrighted materials for educational purposes such as criticism, comment, news reporting, teaching, scholarship, and research. Rather than listing exact limits of fair use, copyright law provides four standards for determination of the fair use exemption: &#10; &#10;A) Purpose of use: Copying and using selected parts of copyrighted works for specific educational purposes qualifies as fair use, especially if the copies are made spontaneously, are used temporarily, and are not part of an anthology. &#10; &#10;B) Nature of the work: For copying paragraphs from a copyrighted source, fair use easily applies. For copying a chapter, fair use may be questionable. &#10; &#10;C) Proportion/extent of the material used: Duplicating excerpts that are short in relation to the entire copyrighted work or segments that do not reflect the &quot;essence&quot; of the work is usually considered fair use. &#10; &#10;D) The effect on marketability: If there will be no reduction in sales because of copying or distribution, the fair use exemption is likely to apply. This is the most important of the four tests for fair use" id="170" name="Google Shape;170;p28" title="Hard Eight (1996) - Prologue">
            <a:hlinkClick r:id="rId3"/>
          </p:cNvPr>
          <p:cNvPicPr preferRelativeResize="0"/>
          <p:nvPr/>
        </p:nvPicPr>
        <p:blipFill>
          <a:blip r:embed="rId4">
            <a:alphaModFix/>
          </a:blip>
          <a:stretch>
            <a:fillRect/>
          </a:stretch>
        </p:blipFill>
        <p:spPr>
          <a:xfrm>
            <a:off x="1717213" y="344324"/>
            <a:ext cx="5709575" cy="4282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9"/>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Point of View (POV) Shot</a:t>
            </a:r>
            <a:endParaRPr/>
          </a:p>
        </p:txBody>
      </p:sp>
      <p:pic>
        <p:nvPicPr>
          <p:cNvPr id="176" name="Google Shape;176;p29"/>
          <p:cNvPicPr preferRelativeResize="0"/>
          <p:nvPr/>
        </p:nvPicPr>
        <p:blipFill>
          <a:blip r:embed="rId3">
            <a:alphaModFix/>
          </a:blip>
          <a:stretch>
            <a:fillRect/>
          </a:stretch>
        </p:blipFill>
        <p:spPr>
          <a:xfrm>
            <a:off x="1159062" y="360325"/>
            <a:ext cx="6825874" cy="4266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0"/>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Cutaway Shot</a:t>
            </a:r>
            <a:endParaRPr/>
          </a:p>
        </p:txBody>
      </p:sp>
      <p:pic>
        <p:nvPicPr>
          <p:cNvPr descr="A cutaway is also known as a band-aid because it’s a tidy way to patch a cut. It can take many different forms, but its function is always to provide the editor with options in the cutting room. A cutaway can manipulate tension, convey humor or cast doubt or ambiguity on a scene, among other things. In a way, the director can speak directly to the audience with a band-aid. Whether they are winking at us mischievously, as in An American Werewolf in London, or making us question the story we are given like in Brokeback Mountain. A cutaway in the command of a skilled director has infinite possible uses." id="182" name="Google Shape;182;p30" title="What Is A Cutaway Shot?">
            <a:hlinkClick r:id="rId3"/>
          </p:cNvPr>
          <p:cNvPicPr preferRelativeResize="0"/>
          <p:nvPr/>
        </p:nvPicPr>
        <p:blipFill>
          <a:blip r:embed="rId4">
            <a:alphaModFix/>
          </a:blip>
          <a:stretch>
            <a:fillRect/>
          </a:stretch>
        </p:blipFill>
        <p:spPr>
          <a:xfrm>
            <a:off x="1801650" y="420925"/>
            <a:ext cx="5607450" cy="4205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1"/>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Tracking Shot</a:t>
            </a:r>
            <a:endParaRPr/>
          </a:p>
        </p:txBody>
      </p:sp>
      <p:pic>
        <p:nvPicPr>
          <p:cNvPr descr="&quot;The Shining&quot; - steadishot by Garret Brown" id="188" name="Google Shape;188;p31" title="&quot;The Shining&quot; - steadishot by Garret Brown">
            <a:hlinkClick r:id="rId3"/>
          </p:cNvPr>
          <p:cNvPicPr preferRelativeResize="0"/>
          <p:nvPr/>
        </p:nvPicPr>
        <p:blipFill>
          <a:blip r:embed="rId4">
            <a:alphaModFix/>
          </a:blip>
          <a:stretch>
            <a:fillRect/>
          </a:stretch>
        </p:blipFill>
        <p:spPr>
          <a:xfrm>
            <a:off x="1745475" y="386725"/>
            <a:ext cx="5653050" cy="4239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solidFill>
                  <a:schemeClr val="lt2"/>
                </a:solidFill>
              </a:rPr>
              <a:t>Composition:</a:t>
            </a:r>
            <a:r>
              <a:rPr lang="en" sz="3000"/>
              <a:t> </a:t>
            </a:r>
            <a:endParaRPr sz="3000"/>
          </a:p>
          <a:p>
            <a:pPr indent="0" lvl="0" marL="0">
              <a:spcBef>
                <a:spcPts val="0"/>
              </a:spcBef>
              <a:spcAft>
                <a:spcPts val="0"/>
              </a:spcAft>
              <a:buNone/>
            </a:pPr>
            <a:r>
              <a:rPr lang="en"/>
              <a:t>Rule of Thirds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2"/>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Close-up Shot</a:t>
            </a:r>
            <a:endParaRPr/>
          </a:p>
        </p:txBody>
      </p:sp>
      <p:pic>
        <p:nvPicPr>
          <p:cNvPr descr="Image result for close up shot famous films" id="194" name="Google Shape;194;p32"/>
          <p:cNvPicPr preferRelativeResize="0"/>
          <p:nvPr/>
        </p:nvPicPr>
        <p:blipFill>
          <a:blip r:embed="rId3">
            <a:alphaModFix/>
          </a:blip>
          <a:stretch>
            <a:fillRect/>
          </a:stretch>
        </p:blipFill>
        <p:spPr>
          <a:xfrm>
            <a:off x="782500" y="360325"/>
            <a:ext cx="7579001" cy="4266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3"/>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Low Angle Shot</a:t>
            </a:r>
            <a:endParaRPr/>
          </a:p>
        </p:txBody>
      </p:sp>
      <p:pic>
        <p:nvPicPr>
          <p:cNvPr id="200" name="Google Shape;200;p33"/>
          <p:cNvPicPr preferRelativeResize="0"/>
          <p:nvPr/>
        </p:nvPicPr>
        <p:blipFill>
          <a:blip r:embed="rId3">
            <a:alphaModFix/>
          </a:blip>
          <a:stretch>
            <a:fillRect/>
          </a:stretch>
        </p:blipFill>
        <p:spPr>
          <a:xfrm>
            <a:off x="763924" y="346200"/>
            <a:ext cx="7616150" cy="4280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4"/>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Panning Shot</a:t>
            </a:r>
            <a:endParaRPr/>
          </a:p>
        </p:txBody>
      </p:sp>
      <p:pic>
        <p:nvPicPr>
          <p:cNvPr descr="Visionnez un extrait de Blow Out de Brian de Palma. Actuellement en Blu-ray et DVD.&#10;http://www.carlottavod.com/film-244-blow-out.html" id="206" name="Google Shape;206;p34" title="BLOW OUT de Brian DE PALMA : extrait">
            <a:hlinkClick r:id="rId3"/>
          </p:cNvPr>
          <p:cNvPicPr preferRelativeResize="0"/>
          <p:nvPr/>
        </p:nvPicPr>
        <p:blipFill>
          <a:blip r:embed="rId4">
            <a:alphaModFix/>
          </a:blip>
          <a:stretch>
            <a:fillRect/>
          </a:stretch>
        </p:blipFill>
        <p:spPr>
          <a:xfrm>
            <a:off x="1688950" y="301925"/>
            <a:ext cx="5766100" cy="4324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5"/>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Zoom and Dolly Shots</a:t>
            </a:r>
            <a:endParaRPr/>
          </a:p>
        </p:txBody>
      </p:sp>
      <p:pic>
        <p:nvPicPr>
          <p:cNvPr descr="No Copyright Infringement intended.  For educational purposes (teaching about film) only. Copyright Disclaimer Under Section 107 of the Copyright Act 1976, allowance is made for &quot;fair use&quot; for purposes such as criticism, comment, news reporting, teaching, scholarship, and research. Fair use is a use permitted by copyright statute that might otherwise be infringing. Non-profit, educational or personal use tips the balance in favor of fair use." id="212" name="Google Shape;212;p35" title="Jaws (1975): Spielberg's use of dolly and zoom: the raft scene">
            <a:hlinkClick r:id="rId3"/>
          </p:cNvPr>
          <p:cNvPicPr preferRelativeResize="0"/>
          <p:nvPr/>
        </p:nvPicPr>
        <p:blipFill>
          <a:blip r:embed="rId4">
            <a:alphaModFix/>
          </a:blip>
          <a:stretch>
            <a:fillRect/>
          </a:stretch>
        </p:blipFill>
        <p:spPr>
          <a:xfrm>
            <a:off x="1734875" y="370825"/>
            <a:ext cx="5674250" cy="4255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6"/>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Composing Movement</a:t>
            </a:r>
            <a:endParaRPr/>
          </a:p>
        </p:txBody>
      </p:sp>
      <p:pic>
        <p:nvPicPr>
          <p:cNvPr descr="Can movement tell a story? Sure, if you’re as gifted as Akira Kurosawa. More than any other filmmaker, he had an innate understanding of movement and how to capture it onscreen. Join me today in studying the master, possibly the greatest composer of motion in film history.&#10;&#10;For educational purposes only. You can donate to support the channel at&#10;Patreon: http://www.patreon.com/everyframeapainting&#10;&#10;And follow me here:&#10;Twitter: https://twitter.com/tonyszhou&#10;Facebook: https://www.facebook.com/everyframeapainting&#10;&#10;Interview Clips:&#10;Sidney Lumet on RAN: http://bit.ly/1B7mfTD&#10;Robert Altman on RASHOMON: http://bit.ly/1BDuvL7&#10;Paul Verhoeven on Kurosawa: http://bit.ly/197vwnS&#10;&#10;Music:&#10;Yoko Kanno &amp; Seatbelts - N.Y. Rush&#10;J Dilla - Untitled Track 03 (from King of Beats)&#10;J Dilla - Untitled Track 14 (from King of Beats)&#10;Nujabes - Sea of Clouds&#10;Nujabes - Transcendence&#10;DJ Shadow - Why Hip Hop Sucks in ‘96&#10;&#10;Help us caption &amp; translate this video!&#10;&#10;http://amara.org/v/GSn4/" id="218" name="Google Shape;218;p36" title="Akira Kurosawa - Composing Movement">
            <a:hlinkClick r:id="rId3"/>
          </p:cNvPr>
          <p:cNvPicPr preferRelativeResize="0"/>
          <p:nvPr/>
        </p:nvPicPr>
        <p:blipFill>
          <a:blip r:embed="rId4">
            <a:alphaModFix/>
          </a:blip>
          <a:stretch>
            <a:fillRect/>
          </a:stretch>
        </p:blipFill>
        <p:spPr>
          <a:xfrm>
            <a:off x="1717213" y="344325"/>
            <a:ext cx="5709575" cy="4282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7"/>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The Kuleshov Effect</a:t>
            </a:r>
            <a:endParaRPr/>
          </a:p>
        </p:txBody>
      </p:sp>
      <p:pic>
        <p:nvPicPr>
          <p:cNvPr id="224" name="Google Shape;224;p37"/>
          <p:cNvPicPr preferRelativeResize="0"/>
          <p:nvPr/>
        </p:nvPicPr>
        <p:blipFill>
          <a:blip r:embed="rId3">
            <a:alphaModFix/>
          </a:blip>
          <a:stretch>
            <a:fillRect/>
          </a:stretch>
        </p:blipFill>
        <p:spPr>
          <a:xfrm>
            <a:off x="1838587" y="296750"/>
            <a:ext cx="5466825" cy="43297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8" name="Shape 228"/>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STORYBOARDING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Storyboarding</a:t>
            </a:r>
            <a:endParaRPr/>
          </a:p>
        </p:txBody>
      </p:sp>
      <p:sp>
        <p:nvSpPr>
          <p:cNvPr id="239" name="Google Shape;239;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rPr>
              <a:t>Each panel</a:t>
            </a:r>
            <a:r>
              <a:rPr lang="en"/>
              <a:t> in a storyboard shows </a:t>
            </a:r>
            <a:r>
              <a:rPr lang="en">
                <a:solidFill>
                  <a:srgbClr val="FFFFFF"/>
                </a:solidFill>
              </a:rPr>
              <a:t>the shot, the characters or scene elements within the frame</a:t>
            </a:r>
            <a:r>
              <a:rPr lang="en"/>
              <a:t>, information about the scene and context as well as any </a:t>
            </a:r>
            <a:r>
              <a:rPr lang="en">
                <a:solidFill>
                  <a:srgbClr val="FFFFFF"/>
                </a:solidFill>
              </a:rPr>
              <a:t>dialogue or audio</a:t>
            </a:r>
            <a:r>
              <a:rPr lang="en"/>
              <a:t> if it goes with the scene.</a:t>
            </a:r>
            <a:endParaRPr/>
          </a:p>
          <a:p>
            <a:pPr indent="0" lvl="0" marL="0" rtl="0">
              <a:spcBef>
                <a:spcPts val="0"/>
              </a:spcBef>
              <a:spcAft>
                <a:spcPts val="0"/>
              </a:spcAft>
              <a:buNone/>
            </a:pPr>
            <a:r>
              <a:t/>
            </a:r>
            <a:endParaRPr/>
          </a:p>
          <a:p>
            <a:pPr indent="0" lvl="0" marL="0" rtl="0">
              <a:spcBef>
                <a:spcPts val="0"/>
              </a:spcBef>
              <a:spcAft>
                <a:spcPts val="0"/>
              </a:spcAft>
              <a:buNone/>
            </a:pPr>
            <a:r>
              <a:rPr lang="en"/>
              <a:t>They can range from informal rough sketches with a few notes to incredibly complex and rich ones. </a:t>
            </a:r>
            <a:endParaRPr/>
          </a:p>
          <a:p>
            <a:pPr indent="0" lvl="0" marL="0" rtl="0">
              <a:spcBef>
                <a:spcPts val="0"/>
              </a:spcBef>
              <a:spcAft>
                <a:spcPts val="0"/>
              </a:spcAft>
              <a:buNone/>
            </a:pPr>
            <a:r>
              <a:t/>
            </a:r>
            <a:endParaRPr/>
          </a:p>
          <a:p>
            <a:pPr indent="0" lvl="0" marL="0">
              <a:spcBef>
                <a:spcPts val="0"/>
              </a:spcBef>
              <a:spcAft>
                <a:spcPts val="0"/>
              </a:spcAft>
              <a:buNone/>
            </a:pPr>
            <a:r>
              <a:rPr lang="en">
                <a:solidFill>
                  <a:srgbClr val="FFFFFF"/>
                </a:solidFill>
              </a:rPr>
              <a:t>As a general rule, there needs to be one panel for every shot and/or line of dialogue</a:t>
            </a:r>
            <a:r>
              <a:rPr lang="en"/>
              <a:t>, whether you intend to follow this exactly or not.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4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200">
                <a:solidFill>
                  <a:schemeClr val="lt2"/>
                </a:solidFill>
              </a:rPr>
              <a:t>General rule:</a:t>
            </a:r>
            <a:endParaRPr sz="3200">
              <a:solidFill>
                <a:schemeClr val="lt2"/>
              </a:solidFill>
            </a:endParaRPr>
          </a:p>
          <a:p>
            <a:pPr indent="0" lvl="0" marL="0" rtl="0">
              <a:spcBef>
                <a:spcPts val="0"/>
              </a:spcBef>
              <a:spcAft>
                <a:spcPts val="0"/>
              </a:spcAft>
              <a:buNone/>
            </a:pPr>
            <a:r>
              <a:rPr lang="en" sz="3200"/>
              <a:t>One panel per shot and / or line of dialogue.</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Rule of Thirds</a:t>
            </a:r>
            <a:endParaRPr/>
          </a:p>
        </p:txBody>
      </p:sp>
      <p:sp>
        <p:nvSpPr>
          <p:cNvPr id="66" name="Google Shape;66;p1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The rule of thirds is the idea that in composing your shot, you should </a:t>
            </a:r>
            <a:r>
              <a:rPr lang="en">
                <a:solidFill>
                  <a:srgbClr val="FFFFFF"/>
                </a:solidFill>
              </a:rPr>
              <a:t>imagine lines dividing the image into thirds both horizontally and vertically</a:t>
            </a:r>
            <a:r>
              <a:rPr lang="en"/>
              <a:t>, and </a:t>
            </a:r>
            <a:r>
              <a:rPr lang="en">
                <a:solidFill>
                  <a:srgbClr val="FFFFFF"/>
                </a:solidFill>
              </a:rPr>
              <a:t>align your main compositional elements</a:t>
            </a:r>
            <a:r>
              <a:rPr lang="en"/>
              <a:t> along these lines.</a:t>
            </a:r>
            <a:endParaRPr/>
          </a:p>
          <a:p>
            <a:pPr indent="0" lvl="0" marL="0">
              <a:spcBef>
                <a:spcPts val="1600"/>
              </a:spcBef>
              <a:spcAft>
                <a:spcPts val="1600"/>
              </a:spcAft>
              <a:buNone/>
            </a:pPr>
            <a:r>
              <a:rPr lang="en"/>
              <a:t>For example, in this shot, notice how the center of the flower is aligned with the left most and bottom most lines.</a:t>
            </a:r>
            <a:endParaRPr/>
          </a:p>
        </p:txBody>
      </p:sp>
      <p:pic>
        <p:nvPicPr>
          <p:cNvPr id="67" name="Google Shape;67;p15"/>
          <p:cNvPicPr preferRelativeResize="0"/>
          <p:nvPr/>
        </p:nvPicPr>
        <p:blipFill>
          <a:blip r:embed="rId3">
            <a:alphaModFix/>
          </a:blip>
          <a:stretch>
            <a:fillRect/>
          </a:stretch>
        </p:blipFill>
        <p:spPr>
          <a:xfrm>
            <a:off x="3119700" y="557851"/>
            <a:ext cx="6041700" cy="4027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4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Storyboard</a:t>
            </a:r>
            <a:endParaRPr/>
          </a:p>
        </p:txBody>
      </p:sp>
      <p:sp>
        <p:nvSpPr>
          <p:cNvPr id="250" name="Google Shape;250;p4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Storyboard for the shower scene of Psycho (1960), Alfred Hitchcock.</a:t>
            </a:r>
            <a:endParaRPr/>
          </a:p>
          <a:p>
            <a:pPr indent="0" lvl="0" marL="0" rtl="0">
              <a:spcBef>
                <a:spcPts val="0"/>
              </a:spcBef>
              <a:spcAft>
                <a:spcPts val="0"/>
              </a:spcAft>
              <a:buNone/>
            </a:pPr>
            <a:r>
              <a:t/>
            </a:r>
            <a:endParaRPr/>
          </a:p>
          <a:p>
            <a:pPr indent="0" lvl="0" marL="0">
              <a:spcBef>
                <a:spcPts val="0"/>
              </a:spcBef>
              <a:spcAft>
                <a:spcPts val="0"/>
              </a:spcAft>
              <a:buNone/>
            </a:pPr>
            <a:r>
              <a:rPr lang="en"/>
              <a:t>Note how every shot is laid out one by one.</a:t>
            </a:r>
            <a:endParaRPr/>
          </a:p>
        </p:txBody>
      </p:sp>
      <p:pic>
        <p:nvPicPr>
          <p:cNvPr id="251" name="Google Shape;251;p42"/>
          <p:cNvPicPr preferRelativeResize="0"/>
          <p:nvPr/>
        </p:nvPicPr>
        <p:blipFill rotWithShape="1">
          <a:blip r:embed="rId3">
            <a:alphaModFix/>
          </a:blip>
          <a:srcRect b="66556" l="0" r="0" t="0"/>
          <a:stretch/>
        </p:blipFill>
        <p:spPr>
          <a:xfrm>
            <a:off x="3119700" y="665687"/>
            <a:ext cx="6024299" cy="38121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Storyboard</a:t>
            </a:r>
            <a:endParaRPr/>
          </a:p>
        </p:txBody>
      </p:sp>
      <p:sp>
        <p:nvSpPr>
          <p:cNvPr id="257" name="Google Shape;257;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The Shower Scene</a:t>
            </a:r>
            <a:endParaRPr/>
          </a:p>
          <a:p>
            <a:pPr indent="0" lvl="0" marL="0" rtl="0">
              <a:spcBef>
                <a:spcPts val="1600"/>
              </a:spcBef>
              <a:spcAft>
                <a:spcPts val="0"/>
              </a:spcAft>
              <a:buNone/>
            </a:pPr>
            <a:r>
              <a:rPr lang="en"/>
              <a:t>Psycho (1960), Alfred Hitchcock</a:t>
            </a:r>
            <a:endParaRPr/>
          </a:p>
          <a:p>
            <a:pPr indent="0" lvl="0" marL="0">
              <a:spcBef>
                <a:spcPts val="1600"/>
              </a:spcBef>
              <a:spcAft>
                <a:spcPts val="1600"/>
              </a:spcAft>
              <a:buNone/>
            </a:pPr>
            <a:r>
              <a:t/>
            </a:r>
            <a:endParaRPr/>
          </a:p>
        </p:txBody>
      </p:sp>
      <p:pic>
        <p:nvPicPr>
          <p:cNvPr descr="The famous shower scene from the classic Hitchcock film Psycho." id="258" name="Google Shape;258;p43" title="Psycho - Shower Scene">
            <a:hlinkClick r:id="rId3"/>
          </p:cNvPr>
          <p:cNvPicPr preferRelativeResize="0"/>
          <p:nvPr/>
        </p:nvPicPr>
        <p:blipFill>
          <a:blip r:embed="rId4">
            <a:alphaModFix/>
          </a:blip>
          <a:stretch>
            <a:fillRect/>
          </a:stretch>
        </p:blipFill>
        <p:spPr>
          <a:xfrm>
            <a:off x="3119700" y="312638"/>
            <a:ext cx="6024300" cy="451823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Storyboard</a:t>
            </a:r>
            <a:endParaRPr/>
          </a:p>
        </p:txBody>
      </p:sp>
      <p:sp>
        <p:nvSpPr>
          <p:cNvPr id="264" name="Google Shape;264;p4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t>Harry Potter and the Deathly Hallows Part 2</a:t>
            </a:r>
            <a:endParaRPr/>
          </a:p>
        </p:txBody>
      </p:sp>
      <p:pic>
        <p:nvPicPr>
          <p:cNvPr id="265" name="Google Shape;265;p44"/>
          <p:cNvPicPr preferRelativeResize="0"/>
          <p:nvPr/>
        </p:nvPicPr>
        <p:blipFill>
          <a:blip r:embed="rId3">
            <a:alphaModFix/>
          </a:blip>
          <a:stretch>
            <a:fillRect/>
          </a:stretch>
        </p:blipFill>
        <p:spPr>
          <a:xfrm>
            <a:off x="3119700" y="1034950"/>
            <a:ext cx="6024300" cy="30736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Storyboard</a:t>
            </a:r>
            <a:endParaRPr/>
          </a:p>
        </p:txBody>
      </p:sp>
      <p:sp>
        <p:nvSpPr>
          <p:cNvPr id="271" name="Google Shape;271;p4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No Country for Old Men (2007), Joel &amp; Ethan Coen</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a:spcBef>
                <a:spcPts val="1600"/>
              </a:spcBef>
              <a:spcAft>
                <a:spcPts val="1600"/>
              </a:spcAft>
              <a:buNone/>
            </a:pPr>
            <a:r>
              <a:t/>
            </a:r>
            <a:endParaRPr/>
          </a:p>
        </p:txBody>
      </p:sp>
      <p:pic>
        <p:nvPicPr>
          <p:cNvPr id="272" name="Google Shape;272;p45"/>
          <p:cNvPicPr preferRelativeResize="0"/>
          <p:nvPr/>
        </p:nvPicPr>
        <p:blipFill>
          <a:blip r:embed="rId3">
            <a:alphaModFix/>
          </a:blip>
          <a:stretch>
            <a:fillRect/>
          </a:stretch>
        </p:blipFill>
        <p:spPr>
          <a:xfrm>
            <a:off x="3532595" y="205588"/>
            <a:ext cx="5166275" cy="4732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6"/>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u="sng">
                <a:solidFill>
                  <a:schemeClr val="hlink"/>
                </a:solidFill>
                <a:hlinkClick r:id="rId3"/>
              </a:rPr>
              <a:t>Lord of The Rings - Storyboard to Film Comparison</a:t>
            </a:r>
            <a:endParaRPr/>
          </a:p>
        </p:txBody>
      </p:sp>
      <p:pic>
        <p:nvPicPr>
          <p:cNvPr descr="A storyboard to film comparison from the Nazgûl attack at Bree in the Fellowship of the Ring." id="278" name="Google Shape;278;p46" title="Lord of the Rings - Storyboard to Film Comparison - Nazgûl Attack at Bree">
            <a:hlinkClick r:id="rId4"/>
          </p:cNvPr>
          <p:cNvPicPr preferRelativeResize="0"/>
          <p:nvPr/>
        </p:nvPicPr>
        <p:blipFill>
          <a:blip r:embed="rId5">
            <a:alphaModFix/>
          </a:blip>
          <a:stretch>
            <a:fillRect/>
          </a:stretch>
        </p:blipFill>
        <p:spPr>
          <a:xfrm>
            <a:off x="1723163" y="353250"/>
            <a:ext cx="5697676" cy="4273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82" name="Shape 282"/>
        <p:cNvGrpSpPr/>
        <p:nvPr/>
      </p:nvGrpSpPr>
      <p:grpSpPr>
        <a:xfrm>
          <a:off x="0" y="0"/>
          <a:ext cx="0" cy="0"/>
          <a:chOff x="0" y="0"/>
          <a:chExt cx="0" cy="0"/>
        </a:xfrm>
      </p:grpSpPr>
      <p:pic>
        <p:nvPicPr>
          <p:cNvPr id="283" name="Google Shape;283;p47"/>
          <p:cNvPicPr preferRelativeResize="0"/>
          <p:nvPr/>
        </p:nvPicPr>
        <p:blipFill rotWithShape="1">
          <a:blip r:embed="rId3">
            <a:alphaModFix/>
          </a:blip>
          <a:srcRect b="0" l="0" r="842" t="0"/>
          <a:stretch/>
        </p:blipFill>
        <p:spPr>
          <a:xfrm>
            <a:off x="1332219" y="0"/>
            <a:ext cx="6603689" cy="5143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Final Project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CHANGE: The Old &amp; The New</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In-class Exercise: Brainstorming &amp; Storyboarding</a:t>
            </a:r>
            <a:endParaRPr/>
          </a:p>
        </p:txBody>
      </p:sp>
      <p:sp>
        <p:nvSpPr>
          <p:cNvPr id="299" name="Google Shape;299;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Begin brainstorming for the final project with your teammates. Start creating storyboards for your final project. </a:t>
            </a:r>
            <a:endParaRPr/>
          </a:p>
          <a:p>
            <a:pPr indent="0" lvl="0" marL="0" rtl="0">
              <a:spcBef>
                <a:spcPts val="1600"/>
              </a:spcBef>
              <a:spcAft>
                <a:spcPts val="0"/>
              </a:spcAft>
              <a:buNone/>
            </a:pPr>
            <a:r>
              <a:rPr lang="en">
                <a:solidFill>
                  <a:srgbClr val="FFFFFF"/>
                </a:solidFill>
              </a:rPr>
              <a:t>Be prepared to share these with the rest of your classmates tomorrow.</a:t>
            </a:r>
            <a:endParaRPr>
              <a:solidFill>
                <a:srgbClr val="FFFFFF"/>
              </a:solidFill>
            </a:endParaRPr>
          </a:p>
          <a:p>
            <a:pPr indent="0" lvl="0" marL="0" rtl="0">
              <a:spcBef>
                <a:spcPts val="1600"/>
              </a:spcBef>
              <a:spcAft>
                <a:spcPts val="0"/>
              </a:spcAft>
              <a:buNone/>
            </a:pPr>
            <a:r>
              <a:rPr lang="en"/>
              <a:t>Teams:</a:t>
            </a:r>
            <a:endParaRPr/>
          </a:p>
          <a:p>
            <a:pPr indent="-342900" lvl="0" marL="457200" rtl="0">
              <a:spcBef>
                <a:spcPts val="0"/>
              </a:spcBef>
              <a:spcAft>
                <a:spcPts val="0"/>
              </a:spcAft>
              <a:buClr>
                <a:srgbClr val="FFFFFF"/>
              </a:buClr>
              <a:buSzPts val="1800"/>
              <a:buChar char="●"/>
            </a:pPr>
            <a:r>
              <a:rPr lang="en">
                <a:solidFill>
                  <a:srgbClr val="FFFFFF"/>
                </a:solidFill>
              </a:rPr>
              <a:t>Charlotte, Alan, April</a:t>
            </a:r>
            <a:endParaRPr>
              <a:solidFill>
                <a:srgbClr val="FFFFFF"/>
              </a:solidFill>
            </a:endParaRPr>
          </a:p>
          <a:p>
            <a:pPr indent="-342900" lvl="0" marL="457200" rtl="0">
              <a:spcBef>
                <a:spcPts val="1000"/>
              </a:spcBef>
              <a:spcAft>
                <a:spcPts val="0"/>
              </a:spcAft>
              <a:buClr>
                <a:srgbClr val="FFFFFF"/>
              </a:buClr>
              <a:buSzPts val="1800"/>
              <a:buChar char="●"/>
            </a:pPr>
            <a:r>
              <a:rPr lang="en">
                <a:solidFill>
                  <a:srgbClr val="FFFFFF"/>
                </a:solidFill>
              </a:rPr>
              <a:t>Helio, Joyce, Coco</a:t>
            </a:r>
            <a:endParaRPr>
              <a:solidFill>
                <a:srgbClr val="FFFFFF"/>
              </a:solidFill>
            </a:endParaRPr>
          </a:p>
          <a:p>
            <a:pPr indent="-342900" lvl="0" marL="457200" rtl="0">
              <a:spcBef>
                <a:spcPts val="1000"/>
              </a:spcBef>
              <a:spcAft>
                <a:spcPts val="0"/>
              </a:spcAft>
              <a:buClr>
                <a:srgbClr val="FFFFFF"/>
              </a:buClr>
              <a:buSzPts val="1800"/>
              <a:buChar char="●"/>
            </a:pPr>
            <a:r>
              <a:rPr lang="en">
                <a:solidFill>
                  <a:srgbClr val="FFFFFF"/>
                </a:solidFill>
              </a:rPr>
              <a:t>Jason, Lilly, Tenny, Olivia</a:t>
            </a:r>
            <a:endParaRPr>
              <a:solidFill>
                <a:srgbClr val="FFFFFF"/>
              </a:solidFill>
            </a:endParaRPr>
          </a:p>
          <a:p>
            <a:pPr indent="-342900" lvl="0" marL="457200" rtl="0">
              <a:spcBef>
                <a:spcPts val="1000"/>
              </a:spcBef>
              <a:spcAft>
                <a:spcPts val="0"/>
              </a:spcAft>
              <a:buClr>
                <a:srgbClr val="FFFFFF"/>
              </a:buClr>
              <a:buSzPts val="1800"/>
              <a:buChar char="●"/>
            </a:pPr>
            <a:r>
              <a:rPr lang="en">
                <a:solidFill>
                  <a:srgbClr val="FFFFFF"/>
                </a:solidFill>
              </a:rPr>
              <a:t>Luna, Kevin, Daniel, Ashley</a:t>
            </a:r>
            <a:endParaRPr>
              <a:solidFill>
                <a:srgbClr val="FFFFFF"/>
              </a:solidFill>
            </a:endParaRPr>
          </a:p>
          <a:p>
            <a:pPr indent="0" lvl="0" marL="0" rtl="0">
              <a:spcBef>
                <a:spcPts val="1000"/>
              </a:spcBef>
              <a:spcAft>
                <a:spcPts val="0"/>
              </a:spcAft>
              <a:buNone/>
            </a:pPr>
            <a:r>
              <a:t/>
            </a:r>
            <a:endParaRPr/>
          </a:p>
          <a:p>
            <a:pPr indent="0" lvl="0" marL="0">
              <a:spcBef>
                <a:spcPts val="16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03" name="Shape 303"/>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Rule of Thirds</a:t>
            </a:r>
            <a:endParaRPr/>
          </a:p>
        </p:txBody>
      </p:sp>
      <p:sp>
        <p:nvSpPr>
          <p:cNvPr id="73" name="Google Shape;73;p1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also applies in shooting human subjects.</a:t>
            </a:r>
            <a:endParaRPr/>
          </a:p>
          <a:p>
            <a:pPr indent="0" lvl="0" marL="0" rtl="0">
              <a:spcBef>
                <a:spcPts val="1600"/>
              </a:spcBef>
              <a:spcAft>
                <a:spcPts val="0"/>
              </a:spcAft>
              <a:buNone/>
            </a:pPr>
            <a:r>
              <a:rPr lang="en"/>
              <a:t>The subject should be positioned along one of the vertical lines. </a:t>
            </a:r>
            <a:endParaRPr/>
          </a:p>
          <a:p>
            <a:pPr indent="0" lvl="0" marL="0" rtl="0">
              <a:spcBef>
                <a:spcPts val="1600"/>
              </a:spcBef>
              <a:spcAft>
                <a:spcPts val="0"/>
              </a:spcAft>
              <a:buNone/>
            </a:pPr>
            <a:r>
              <a:rPr lang="en">
                <a:solidFill>
                  <a:srgbClr val="FFFFFF"/>
                </a:solidFill>
              </a:rPr>
              <a:t>Positioning your subject dead center has an unsettling effect</a:t>
            </a:r>
            <a:r>
              <a:rPr lang="en"/>
              <a:t> and should be avoided unless you want to use that effect to your advantage.</a:t>
            </a:r>
            <a:endParaRPr/>
          </a:p>
          <a:p>
            <a:pPr indent="0" lvl="0" marL="0">
              <a:spcBef>
                <a:spcPts val="1600"/>
              </a:spcBef>
              <a:spcAft>
                <a:spcPts val="1600"/>
              </a:spcAft>
              <a:buNone/>
            </a:pPr>
            <a:r>
              <a:t/>
            </a:r>
            <a:endParaRPr/>
          </a:p>
        </p:txBody>
      </p:sp>
      <p:pic>
        <p:nvPicPr>
          <p:cNvPr id="74" name="Google Shape;74;p16"/>
          <p:cNvPicPr preferRelativeResize="0"/>
          <p:nvPr/>
        </p:nvPicPr>
        <p:blipFill rotWithShape="1">
          <a:blip r:embed="rId3">
            <a:alphaModFix/>
          </a:blip>
          <a:srcRect b="7587" l="0" r="0" t="0"/>
          <a:stretch/>
        </p:blipFill>
        <p:spPr>
          <a:xfrm>
            <a:off x="3119701" y="718792"/>
            <a:ext cx="6024300" cy="3718969"/>
          </a:xfrm>
          <a:prstGeom prst="rect">
            <a:avLst/>
          </a:prstGeom>
          <a:noFill/>
          <a:ln>
            <a:noFill/>
          </a:ln>
        </p:spPr>
      </p:pic>
      <p:cxnSp>
        <p:nvCxnSpPr>
          <p:cNvPr id="75" name="Google Shape;75;p16"/>
          <p:cNvCxnSpPr/>
          <p:nvPr/>
        </p:nvCxnSpPr>
        <p:spPr>
          <a:xfrm>
            <a:off x="3119714" y="1990605"/>
            <a:ext cx="6019800" cy="0"/>
          </a:xfrm>
          <a:prstGeom prst="straightConnector1">
            <a:avLst/>
          </a:prstGeom>
          <a:noFill/>
          <a:ln cap="flat" cmpd="sng" w="38100">
            <a:solidFill>
              <a:srgbClr val="999999"/>
            </a:solidFill>
            <a:prstDash val="solid"/>
            <a:round/>
            <a:headEnd len="med" w="med" type="none"/>
            <a:tailEnd len="med" w="med" type="none"/>
          </a:ln>
        </p:spPr>
      </p:cxnSp>
      <p:cxnSp>
        <p:nvCxnSpPr>
          <p:cNvPr id="76" name="Google Shape;76;p16"/>
          <p:cNvCxnSpPr/>
          <p:nvPr/>
        </p:nvCxnSpPr>
        <p:spPr>
          <a:xfrm>
            <a:off x="5064769" y="705750"/>
            <a:ext cx="0" cy="3689100"/>
          </a:xfrm>
          <a:prstGeom prst="straightConnector1">
            <a:avLst/>
          </a:prstGeom>
          <a:noFill/>
          <a:ln cap="flat" cmpd="sng" w="38100">
            <a:solidFill>
              <a:srgbClr val="999999"/>
            </a:solidFill>
            <a:prstDash val="solid"/>
            <a:round/>
            <a:headEnd len="med" w="med" type="none"/>
            <a:tailEnd len="med" w="med" type="none"/>
          </a:ln>
        </p:spPr>
      </p:cxnSp>
      <p:cxnSp>
        <p:nvCxnSpPr>
          <p:cNvPr id="77" name="Google Shape;77;p16"/>
          <p:cNvCxnSpPr/>
          <p:nvPr/>
        </p:nvCxnSpPr>
        <p:spPr>
          <a:xfrm>
            <a:off x="7143017" y="720757"/>
            <a:ext cx="0" cy="3689100"/>
          </a:xfrm>
          <a:prstGeom prst="straightConnector1">
            <a:avLst/>
          </a:prstGeom>
          <a:noFill/>
          <a:ln cap="flat" cmpd="sng" w="38100">
            <a:solidFill>
              <a:srgbClr val="B7B7B7"/>
            </a:solidFill>
            <a:prstDash val="solid"/>
            <a:round/>
            <a:headEnd len="med" w="med" type="none"/>
            <a:tailEnd len="med" w="med" type="none"/>
          </a:ln>
        </p:spPr>
      </p:cxnSp>
      <p:cxnSp>
        <p:nvCxnSpPr>
          <p:cNvPr id="78" name="Google Shape;78;p16"/>
          <p:cNvCxnSpPr/>
          <p:nvPr/>
        </p:nvCxnSpPr>
        <p:spPr>
          <a:xfrm>
            <a:off x="3119714" y="3207649"/>
            <a:ext cx="6019800" cy="0"/>
          </a:xfrm>
          <a:prstGeom prst="straightConnector1">
            <a:avLst/>
          </a:prstGeom>
          <a:noFill/>
          <a:ln cap="flat" cmpd="sng" w="38100">
            <a:solidFill>
              <a:srgbClr val="999999"/>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Shooting</a:t>
            </a:r>
            <a:endParaRPr/>
          </a:p>
          <a:p>
            <a:pPr indent="0" lvl="0" marL="0">
              <a:spcBef>
                <a:spcPts val="0"/>
              </a:spcBef>
              <a:spcAft>
                <a:spcPts val="0"/>
              </a:spcAft>
              <a:buNone/>
            </a:pPr>
            <a:r>
              <a:rPr lang="en" sz="1800"/>
              <a:t>(with camera)</a:t>
            </a: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5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“Make every shot a usable shot.”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Make Every Shot a Usable Shot</a:t>
            </a:r>
            <a:endParaRPr/>
          </a:p>
        </p:txBody>
      </p:sp>
      <p:sp>
        <p:nvSpPr>
          <p:cNvPr id="319" name="Google Shape;319;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means </a:t>
            </a:r>
            <a:r>
              <a:rPr lang="en">
                <a:solidFill>
                  <a:srgbClr val="FFFFFF"/>
                </a:solidFill>
              </a:rPr>
              <a:t>don’t rush</a:t>
            </a:r>
            <a:r>
              <a:rPr lang="en"/>
              <a:t>!</a:t>
            </a:r>
            <a:endParaRPr/>
          </a:p>
          <a:p>
            <a:pPr indent="0" lvl="0" marL="0" rtl="0">
              <a:spcBef>
                <a:spcPts val="1600"/>
              </a:spcBef>
              <a:spcAft>
                <a:spcPts val="0"/>
              </a:spcAft>
              <a:buNone/>
            </a:pPr>
            <a:r>
              <a:rPr lang="en"/>
              <a:t>Take the time to plan, think out, and construct. </a:t>
            </a:r>
            <a:endParaRPr/>
          </a:p>
          <a:p>
            <a:pPr indent="0" lvl="0" marL="0">
              <a:spcBef>
                <a:spcPts val="1600"/>
              </a:spcBef>
              <a:spcAft>
                <a:spcPts val="1600"/>
              </a:spcAft>
              <a:buNone/>
            </a:pPr>
            <a:r>
              <a:rPr lang="en"/>
              <a:t>You’ve already done this with your storyboards, but I really want to emphasize the </a:t>
            </a:r>
            <a:r>
              <a:rPr lang="en">
                <a:solidFill>
                  <a:srgbClr val="FFFFFF"/>
                </a:solidFill>
              </a:rPr>
              <a:t>importance of planning</a:t>
            </a:r>
            <a:r>
              <a:rPr lang="en"/>
              <a:t> in the shooting process because if you don’t, you’ll waste time getting a bunch of footage that you can’t really use.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2400"/>
              <a:t>Most importantly,</a:t>
            </a:r>
            <a:endParaRPr sz="2400"/>
          </a:p>
          <a:p>
            <a:pPr indent="0" lvl="0" marL="0" rtl="0">
              <a:spcBef>
                <a:spcPts val="0"/>
              </a:spcBef>
              <a:spcAft>
                <a:spcPts val="0"/>
              </a:spcAft>
              <a:buNone/>
            </a:pPr>
            <a:r>
              <a:rPr lang="en"/>
              <a:t>Keep your shot STEADY!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chemeClr val="lt2"/>
                </a:solidFill>
              </a:rPr>
              <a:t>Shooting:</a:t>
            </a:r>
            <a:r>
              <a:rPr lang="en"/>
              <a:t> Basic Techniques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descr="Learn basic setup and operation of exposure modes, the menu system, Quick Control Screen, and how to capture and playback images with the EOS 6D camera. For more information, click here: http://learn.usa.canon.com/galleries/galleries/tutorials/eos_6d_tutorials.shtml" id="334" name="Google Shape;334;p57" title="Canon EOS 6D On-Camera Tutorials - Basic Overview">
            <a:hlinkClick r:id="rId3"/>
          </p:cNvPr>
          <p:cNvPicPr preferRelativeResize="0"/>
          <p:nvPr/>
        </p:nvPicPr>
        <p:blipFill>
          <a:blip r:embed="rId4">
            <a:alphaModFix/>
          </a:blip>
          <a:stretch>
            <a:fillRect/>
          </a:stretch>
        </p:blipFill>
        <p:spPr>
          <a:xfrm>
            <a:off x="1417775" y="206100"/>
            <a:ext cx="6308450" cy="4731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Google Shape;339;p58"/>
          <p:cNvPicPr preferRelativeResize="0"/>
          <p:nvPr/>
        </p:nvPicPr>
        <p:blipFill>
          <a:blip r:embed="rId3">
            <a:alphaModFix/>
          </a:blip>
          <a:stretch>
            <a:fillRect/>
          </a:stretch>
        </p:blipFill>
        <p:spPr>
          <a:xfrm>
            <a:off x="1251179" y="1196554"/>
            <a:ext cx="6641651" cy="2445625"/>
          </a:xfrm>
          <a:prstGeom prst="rect">
            <a:avLst/>
          </a:prstGeom>
          <a:noFill/>
          <a:ln>
            <a:noFill/>
          </a:ln>
        </p:spPr>
      </p:pic>
      <p:sp>
        <p:nvSpPr>
          <p:cNvPr id="340" name="Google Shape;340;p58"/>
          <p:cNvSpPr txBox="1"/>
          <p:nvPr>
            <p:ph idx="1" type="body"/>
          </p:nvPr>
        </p:nvSpPr>
        <p:spPr>
          <a:xfrm>
            <a:off x="0" y="3942400"/>
            <a:ext cx="9144000" cy="1077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Set Recording Settings in menu.</a:t>
            </a:r>
            <a:endParaRPr/>
          </a:p>
          <a:p>
            <a:pPr indent="0" lvl="0" marL="0" rtl="0">
              <a:spcBef>
                <a:spcPts val="0"/>
              </a:spcBef>
              <a:spcAft>
                <a:spcPts val="0"/>
              </a:spcAft>
              <a:buNone/>
            </a:pPr>
            <a:r>
              <a:t/>
            </a:r>
            <a:endParaRPr/>
          </a:p>
          <a:p>
            <a:pPr indent="0" lvl="0" marL="0" rtl="0">
              <a:spcBef>
                <a:spcPts val="0"/>
              </a:spcBef>
              <a:spcAft>
                <a:spcPts val="0"/>
              </a:spcAft>
              <a:buNone/>
            </a:pPr>
            <a:r>
              <a:rPr lang="en"/>
              <a:t>1920 x 1080, 30 frames per second</a:t>
            </a:r>
            <a:endParaRPr/>
          </a:p>
          <a:p>
            <a:pPr indent="0" lvl="0" marL="0" rtl="0">
              <a:spcBef>
                <a:spcPts val="0"/>
              </a:spcBef>
              <a:spcAft>
                <a:spcPts val="0"/>
              </a:spcAft>
              <a:buNone/>
            </a:pPr>
            <a:r>
              <a:rPr lang="en"/>
              <a:t>unless intentionally doing otherwise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59"/>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Frame Rate</a:t>
            </a:r>
            <a:endParaRPr/>
          </a:p>
        </p:txBody>
      </p:sp>
      <p:pic>
        <p:nvPicPr>
          <p:cNvPr descr="An overview of frame rate. Perfect for those learning video on a DSLR." id="346" name="Google Shape;346;p59" title="Video Basics: Frame Rate">
            <a:hlinkClick r:id="rId3"/>
          </p:cNvPr>
          <p:cNvPicPr preferRelativeResize="0"/>
          <p:nvPr/>
        </p:nvPicPr>
        <p:blipFill>
          <a:blip r:embed="rId4">
            <a:alphaModFix/>
          </a:blip>
          <a:stretch>
            <a:fillRect/>
          </a:stretch>
        </p:blipFill>
        <p:spPr>
          <a:xfrm>
            <a:off x="1742013" y="381525"/>
            <a:ext cx="5659975" cy="4244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6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Always work in manual mode (video)</a:t>
            </a:r>
            <a:endParaRPr/>
          </a:p>
          <a:p>
            <a:pPr indent="0" lvl="0" marL="0" rtl="0">
              <a:spcBef>
                <a:spcPts val="0"/>
              </a:spcBef>
              <a:spcAft>
                <a:spcPts val="0"/>
              </a:spcAft>
              <a:buNone/>
            </a:pPr>
            <a:r>
              <a:t/>
            </a:r>
            <a:endParaRPr/>
          </a:p>
          <a:p>
            <a:pPr indent="0" lvl="0" marL="0" rtl="0">
              <a:spcBef>
                <a:spcPts val="0"/>
              </a:spcBef>
              <a:spcAft>
                <a:spcPts val="0"/>
              </a:spcAft>
              <a:buNone/>
            </a:pPr>
            <a:r>
              <a:rPr lang="en"/>
              <a:t>Be aware of:</a:t>
            </a:r>
            <a:endParaRPr/>
          </a:p>
          <a:p>
            <a:pPr indent="-317500" lvl="0" marL="457200" rtl="0">
              <a:spcBef>
                <a:spcPts val="0"/>
              </a:spcBef>
              <a:spcAft>
                <a:spcPts val="0"/>
              </a:spcAft>
              <a:buSzPts val="1400"/>
              <a:buChar char="●"/>
            </a:pPr>
            <a:r>
              <a:rPr lang="en"/>
              <a:t>ISO</a:t>
            </a:r>
            <a:endParaRPr/>
          </a:p>
          <a:p>
            <a:pPr indent="-317500" lvl="0" marL="457200" rtl="0">
              <a:spcBef>
                <a:spcPts val="0"/>
              </a:spcBef>
              <a:spcAft>
                <a:spcPts val="0"/>
              </a:spcAft>
              <a:buSzPts val="1400"/>
              <a:buChar char="●"/>
            </a:pPr>
            <a:r>
              <a:rPr lang="en"/>
              <a:t>Aperture</a:t>
            </a:r>
            <a:endParaRPr/>
          </a:p>
          <a:p>
            <a:pPr indent="-317500" lvl="0" marL="457200" rtl="0">
              <a:spcBef>
                <a:spcPts val="0"/>
              </a:spcBef>
              <a:spcAft>
                <a:spcPts val="0"/>
              </a:spcAft>
              <a:buSzPts val="1400"/>
              <a:buChar char="●"/>
            </a:pPr>
            <a:r>
              <a:rPr lang="en"/>
              <a:t>Shutter speed</a:t>
            </a:r>
            <a:endParaRPr/>
          </a:p>
          <a:p>
            <a:pPr indent="-317500" lvl="0" marL="457200" rtl="0">
              <a:spcBef>
                <a:spcPts val="0"/>
              </a:spcBef>
              <a:spcAft>
                <a:spcPts val="0"/>
              </a:spcAft>
              <a:buSzPts val="1400"/>
              <a:buChar char="●"/>
            </a:pPr>
            <a:r>
              <a:rPr lang="en"/>
              <a:t>Focus</a:t>
            </a:r>
            <a:endParaRPr/>
          </a:p>
          <a:p>
            <a:pPr indent="0" lvl="0" marL="0" rtl="0">
              <a:spcBef>
                <a:spcPts val="0"/>
              </a:spcBef>
              <a:spcAft>
                <a:spcPts val="0"/>
              </a:spcAft>
              <a:buNone/>
            </a:pPr>
            <a:r>
              <a:t/>
            </a:r>
            <a:endParaRPr/>
          </a:p>
          <a:p>
            <a:pPr indent="0" lvl="0" marL="0" rtl="0">
              <a:spcBef>
                <a:spcPts val="0"/>
              </a:spcBef>
              <a:spcAft>
                <a:spcPts val="0"/>
              </a:spcAft>
              <a:buNone/>
            </a:pPr>
            <a:r>
              <a:rPr lang="en">
                <a:solidFill>
                  <a:srgbClr val="FFFFFF"/>
                </a:solidFill>
              </a:rPr>
              <a:t>Make sure everything is set</a:t>
            </a:r>
            <a:r>
              <a:rPr lang="en"/>
              <a:t> before you record. 6D does not allow change in mid-shoot.</a:t>
            </a:r>
            <a:endParaRPr/>
          </a:p>
          <a:p>
            <a:pPr indent="0" lvl="0" marL="0" rtl="0">
              <a:spcBef>
                <a:spcPts val="0"/>
              </a:spcBef>
              <a:spcAft>
                <a:spcPts val="0"/>
              </a:spcAft>
              <a:buNone/>
            </a:pPr>
            <a:r>
              <a:t/>
            </a:r>
            <a:endParaRPr/>
          </a:p>
          <a:p>
            <a:pPr indent="0" lvl="0" marL="0">
              <a:spcBef>
                <a:spcPts val="0"/>
              </a:spcBef>
              <a:spcAft>
                <a:spcPts val="0"/>
              </a:spcAft>
              <a:buNone/>
            </a:pPr>
            <a:r>
              <a:t/>
            </a:r>
            <a:endParaRPr/>
          </a:p>
        </p:txBody>
      </p:sp>
      <p:sp>
        <p:nvSpPr>
          <p:cNvPr id="352" name="Google Shape;352;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Manual Controls</a:t>
            </a:r>
            <a:endParaRPr/>
          </a:p>
        </p:txBody>
      </p:sp>
      <p:pic>
        <p:nvPicPr>
          <p:cNvPr id="353" name="Google Shape;353;p60"/>
          <p:cNvPicPr preferRelativeResize="0"/>
          <p:nvPr/>
        </p:nvPicPr>
        <p:blipFill>
          <a:blip r:embed="rId3">
            <a:alphaModFix/>
          </a:blip>
          <a:stretch>
            <a:fillRect/>
          </a:stretch>
        </p:blipFill>
        <p:spPr>
          <a:xfrm>
            <a:off x="5165475" y="1555513"/>
            <a:ext cx="3333750" cy="1847850"/>
          </a:xfrm>
          <a:prstGeom prst="rect">
            <a:avLst/>
          </a:prstGeom>
          <a:noFill/>
          <a:ln>
            <a:noFill/>
          </a:ln>
        </p:spPr>
      </p:pic>
      <p:cxnSp>
        <p:nvCxnSpPr>
          <p:cNvPr id="354" name="Google Shape;354;p60"/>
          <p:cNvCxnSpPr/>
          <p:nvPr/>
        </p:nvCxnSpPr>
        <p:spPr>
          <a:xfrm rot="10800000">
            <a:off x="5651875" y="3078938"/>
            <a:ext cx="0" cy="10869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pic>
        <p:nvPicPr>
          <p:cNvPr descr="So you want to learn about Aperture, Shutter Speed, and ISO? This video will give you a full understanding of how these three factors can make you a better photographer.&#10;&#10;Fotoblog Cheatsheet: https://tinyurl.com/y89ldjxh&#10;&#10;________________________________________________&#10;&#10;GEAR↓↓↓&#10;Main Camera - https://amzn.to/2M2HKSW&#10;LENS I use most often - https://amzn.to/2M1hBEd&#10;Great Cheaper Camera - https://amzn.to/2M3KYG7&#10;Fantastic LOW LIGHT LENS - https://amzn.to/2MCGRBZ&#10;BEST VLOGGING MIC - https://amzn.to/2K5UU4e&#10;The Beautiful 70-200 LENS - https://amzn.to/2tiKZhh&#10;GorillaPod - https://amzn.to/2MDHT0u&#10;THE GREAT 28 - https://amzn.to/2K5Zf7T&#10;Macro 100MM LENS - https://amzn.to/2ylCMig&#10;Best Memory Card - https://amzn.to/2t518I0&#10;Intervalometer for Time Lapses - https://amzn.to/2JSlScm&#10;TRIPOD: https://amzn.to/2MCHv2n&#10;&#10;TubeBuddy - https://www.Tubebuddy.com/kellanreck&#10;&#10;EDITING↓↓↓&#10;ADOBE CREATIVE CLOUD: https://amzn.to/2M2eCvk&#10;&#10;&#10;REACH ME HERE↓↓↓&#10;SUBSCRIBE - https://tinyurl.com/ls9jes8&#10;INSTAGRAM - https://goo.gl/4gdBu5&#10;FACEBOOK - https://bit.ly/2NGmUdX&#10;&#10;____________________________________________________&#10;&#10;&#10;Please like and share the video if you enjoyed. Feel free to comment or reach out with any questions" id="359" name="Google Shape;359;p61" title="Aperture, Shutter Speed, and ISO - The Basics (2018)">
            <a:hlinkClick r:id="rId3"/>
          </p:cNvPr>
          <p:cNvPicPr preferRelativeResize="0"/>
          <p:nvPr/>
        </p:nvPicPr>
        <p:blipFill>
          <a:blip r:embed="rId4">
            <a:alphaModFix/>
          </a:blip>
          <a:stretch>
            <a:fillRect/>
          </a:stretch>
        </p:blipFill>
        <p:spPr>
          <a:xfrm>
            <a:off x="1718775" y="346675"/>
            <a:ext cx="5706450" cy="4279825"/>
          </a:xfrm>
          <a:prstGeom prst="rect">
            <a:avLst/>
          </a:prstGeom>
          <a:noFill/>
          <a:ln>
            <a:noFill/>
          </a:ln>
        </p:spPr>
      </p:pic>
      <p:sp>
        <p:nvSpPr>
          <p:cNvPr id="360" name="Google Shape;360;p61"/>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Aperture, Shutter Speed &amp; ISO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Headroom</a:t>
            </a:r>
            <a:endParaRPr/>
          </a:p>
        </p:txBody>
      </p:sp>
      <p:sp>
        <p:nvSpPr>
          <p:cNvPr id="84" name="Google Shape;84;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t>Headroom should follow the rule of thirds as well. Here, notice how the subject’s eyes are aligned with the top most divider.</a:t>
            </a:r>
            <a:endParaRPr/>
          </a:p>
        </p:txBody>
      </p:sp>
      <p:grpSp>
        <p:nvGrpSpPr>
          <p:cNvPr id="85" name="Google Shape;85;p17"/>
          <p:cNvGrpSpPr/>
          <p:nvPr/>
        </p:nvGrpSpPr>
        <p:grpSpPr>
          <a:xfrm>
            <a:off x="576075" y="2416375"/>
            <a:ext cx="7991850" cy="1986225"/>
            <a:chOff x="576075" y="1423575"/>
            <a:chExt cx="7991850" cy="1986225"/>
          </a:xfrm>
        </p:grpSpPr>
        <p:pic>
          <p:nvPicPr>
            <p:cNvPr id="86" name="Google Shape;86;p17"/>
            <p:cNvPicPr preferRelativeResize="0"/>
            <p:nvPr/>
          </p:nvPicPr>
          <p:blipFill rotWithShape="1">
            <a:blip r:embed="rId3">
              <a:alphaModFix/>
            </a:blip>
            <a:srcRect b="18158" l="0" r="1448" t="13577"/>
            <a:stretch/>
          </p:blipFill>
          <p:spPr>
            <a:xfrm>
              <a:off x="576075" y="1423575"/>
              <a:ext cx="7991850" cy="1986225"/>
            </a:xfrm>
            <a:prstGeom prst="rect">
              <a:avLst/>
            </a:prstGeom>
            <a:noFill/>
            <a:ln>
              <a:noFill/>
            </a:ln>
          </p:spPr>
        </p:pic>
        <p:cxnSp>
          <p:nvCxnSpPr>
            <p:cNvPr id="87" name="Google Shape;87;p17"/>
            <p:cNvCxnSpPr/>
            <p:nvPr/>
          </p:nvCxnSpPr>
          <p:spPr>
            <a:xfrm>
              <a:off x="6023463" y="2089176"/>
              <a:ext cx="2511300" cy="0"/>
            </a:xfrm>
            <a:prstGeom prst="straightConnector1">
              <a:avLst/>
            </a:prstGeom>
            <a:noFill/>
            <a:ln cap="flat" cmpd="sng" w="19050">
              <a:solidFill>
                <a:srgbClr val="4C4C4C"/>
              </a:solidFill>
              <a:prstDash val="solid"/>
              <a:round/>
              <a:headEnd len="med" w="med" type="none"/>
              <a:tailEnd len="med" w="med" type="none"/>
            </a:ln>
          </p:spPr>
        </p:cxnSp>
        <p:cxnSp>
          <p:nvCxnSpPr>
            <p:cNvPr id="88" name="Google Shape;88;p17"/>
            <p:cNvCxnSpPr/>
            <p:nvPr/>
          </p:nvCxnSpPr>
          <p:spPr>
            <a:xfrm>
              <a:off x="6023463" y="2758586"/>
              <a:ext cx="2511300" cy="0"/>
            </a:xfrm>
            <a:prstGeom prst="straightConnector1">
              <a:avLst/>
            </a:prstGeom>
            <a:noFill/>
            <a:ln cap="flat" cmpd="sng" w="19050">
              <a:solidFill>
                <a:srgbClr val="4C4C4C"/>
              </a:solidFill>
              <a:prstDash val="solid"/>
              <a:round/>
              <a:headEnd len="med" w="med" type="none"/>
              <a:tailEnd len="med" w="med" type="none"/>
            </a:ln>
          </p:spPr>
        </p:cxnSp>
        <p:cxnSp>
          <p:nvCxnSpPr>
            <p:cNvPr id="89" name="Google Shape;89;p17"/>
            <p:cNvCxnSpPr/>
            <p:nvPr/>
          </p:nvCxnSpPr>
          <p:spPr>
            <a:xfrm>
              <a:off x="6849291" y="1444300"/>
              <a:ext cx="0" cy="1889400"/>
            </a:xfrm>
            <a:prstGeom prst="straightConnector1">
              <a:avLst/>
            </a:prstGeom>
            <a:noFill/>
            <a:ln cap="flat" cmpd="sng" w="19050">
              <a:solidFill>
                <a:srgbClr val="4C4C4C"/>
              </a:solidFill>
              <a:prstDash val="solid"/>
              <a:round/>
              <a:headEnd len="med" w="med" type="none"/>
              <a:tailEnd len="med" w="med" type="none"/>
            </a:ln>
          </p:spPr>
        </p:cxnSp>
        <p:cxnSp>
          <p:nvCxnSpPr>
            <p:cNvPr id="90" name="Google Shape;90;p17"/>
            <p:cNvCxnSpPr/>
            <p:nvPr/>
          </p:nvCxnSpPr>
          <p:spPr>
            <a:xfrm>
              <a:off x="7773259" y="1444300"/>
              <a:ext cx="0" cy="1889400"/>
            </a:xfrm>
            <a:prstGeom prst="straightConnector1">
              <a:avLst/>
            </a:prstGeom>
            <a:noFill/>
            <a:ln cap="flat" cmpd="sng" w="19050">
              <a:solidFill>
                <a:srgbClr val="4C4C4C"/>
              </a:solidFill>
              <a:prstDash val="solid"/>
              <a:round/>
              <a:headEnd len="med" w="med" type="none"/>
              <a:tailEnd len="med" w="med" type="none"/>
            </a:ln>
          </p:spPr>
        </p:cxnSp>
        <p:pic>
          <p:nvPicPr>
            <p:cNvPr id="91" name="Google Shape;91;p17"/>
            <p:cNvPicPr preferRelativeResize="0"/>
            <p:nvPr/>
          </p:nvPicPr>
          <p:blipFill rotWithShape="1">
            <a:blip r:embed="rId4">
              <a:alphaModFix/>
            </a:blip>
            <a:srcRect b="18158" l="0" r="34713" t="13577"/>
            <a:stretch/>
          </p:blipFill>
          <p:spPr>
            <a:xfrm>
              <a:off x="576075" y="1423575"/>
              <a:ext cx="5294375" cy="1986225"/>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DSLR Fundamentals</a:t>
            </a:r>
            <a:endParaRPr/>
          </a:p>
        </p:txBody>
      </p:sp>
      <p:sp>
        <p:nvSpPr>
          <p:cNvPr id="366" name="Google Shape;366;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rPr>
              <a:t>ISO</a:t>
            </a:r>
            <a:r>
              <a:rPr lang="en"/>
              <a:t>: Camera </a:t>
            </a:r>
            <a:r>
              <a:rPr lang="en">
                <a:solidFill>
                  <a:srgbClr val="FFFFFF"/>
                </a:solidFill>
              </a:rPr>
              <a:t>sensitivity to light</a:t>
            </a:r>
            <a:r>
              <a:rPr lang="en"/>
              <a:t>. Higher ISO is good for darker situations. If ISO is too high, your picture will look grainy. In general, </a:t>
            </a:r>
            <a:r>
              <a:rPr lang="en">
                <a:solidFill>
                  <a:srgbClr val="FFFFFF"/>
                </a:solidFill>
              </a:rPr>
              <a:t>keep ISO as low as possible</a:t>
            </a:r>
            <a:r>
              <a:rPr lang="en"/>
              <a:t> and below 3200.  Film Speed (sensitometry)</a:t>
            </a:r>
            <a:endParaRPr/>
          </a:p>
          <a:p>
            <a:pPr indent="0" lvl="0" marL="0" rtl="0">
              <a:spcBef>
                <a:spcPts val="0"/>
              </a:spcBef>
              <a:spcAft>
                <a:spcPts val="0"/>
              </a:spcAft>
              <a:buNone/>
            </a:pPr>
            <a:r>
              <a:t/>
            </a:r>
            <a:endParaRPr/>
          </a:p>
          <a:p>
            <a:pPr indent="0" lvl="0" marL="0" rtl="0">
              <a:spcBef>
                <a:spcPts val="0"/>
              </a:spcBef>
              <a:spcAft>
                <a:spcPts val="0"/>
              </a:spcAft>
              <a:buNone/>
            </a:pPr>
            <a:r>
              <a:rPr lang="en">
                <a:solidFill>
                  <a:srgbClr val="FFFFFF"/>
                </a:solidFill>
              </a:rPr>
              <a:t>Shutter Speed</a:t>
            </a:r>
            <a:r>
              <a:rPr lang="en"/>
              <a:t>: </a:t>
            </a:r>
            <a:r>
              <a:rPr lang="en">
                <a:solidFill>
                  <a:srgbClr val="FFFFFF"/>
                </a:solidFill>
              </a:rPr>
              <a:t>How fast the shutter opens and closes</a:t>
            </a:r>
            <a:r>
              <a:rPr lang="en"/>
              <a:t> to expose the sensor to light. </a:t>
            </a:r>
            <a:r>
              <a:rPr lang="en">
                <a:solidFill>
                  <a:srgbClr val="FFFFFF"/>
                </a:solidFill>
              </a:rPr>
              <a:t>Recorded in fractions of a second</a:t>
            </a:r>
            <a:r>
              <a:rPr lang="en"/>
              <a:t>. A speed of 1/500 opens the shutter faster than a speed of 1/50 for example.</a:t>
            </a:r>
            <a:endParaRPr/>
          </a:p>
          <a:p>
            <a:pPr indent="0" lvl="0" marL="0" rtl="0">
              <a:spcBef>
                <a:spcPts val="0"/>
              </a:spcBef>
              <a:spcAft>
                <a:spcPts val="0"/>
              </a:spcAft>
              <a:buNone/>
            </a:pPr>
            <a:r>
              <a:t/>
            </a:r>
            <a:endParaRPr/>
          </a:p>
          <a:p>
            <a:pPr indent="0" lvl="0" marL="0" rtl="0">
              <a:spcBef>
                <a:spcPts val="0"/>
              </a:spcBef>
              <a:spcAft>
                <a:spcPts val="0"/>
              </a:spcAft>
              <a:buNone/>
            </a:pPr>
            <a:r>
              <a:rPr lang="en">
                <a:solidFill>
                  <a:srgbClr val="FFFFFF"/>
                </a:solidFill>
              </a:rPr>
              <a:t>Aperture</a:t>
            </a:r>
            <a:r>
              <a:rPr lang="en"/>
              <a:t> (F-Stop): </a:t>
            </a:r>
            <a:r>
              <a:rPr lang="en">
                <a:solidFill>
                  <a:srgbClr val="FFFFFF"/>
                </a:solidFill>
              </a:rPr>
              <a:t>How large the hole in the lens</a:t>
            </a:r>
            <a:r>
              <a:rPr lang="en"/>
              <a:t> is to allow light through. A </a:t>
            </a:r>
            <a:r>
              <a:rPr lang="en">
                <a:solidFill>
                  <a:srgbClr val="FFFFFF"/>
                </a:solidFill>
              </a:rPr>
              <a:t>lower aperture will allow more light in</a:t>
            </a:r>
            <a:r>
              <a:rPr lang="en"/>
              <a:t>, while a higher one closes the lens more.</a:t>
            </a:r>
            <a:endParaRPr/>
          </a:p>
          <a:p>
            <a:pPr indent="0" lvl="0" marL="0" rt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63"/>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ISO: how sensitive the camera is to light</a:t>
            </a:r>
            <a:endParaRPr/>
          </a:p>
        </p:txBody>
      </p:sp>
      <p:pic>
        <p:nvPicPr>
          <p:cNvPr id="372" name="Google Shape;372;p63"/>
          <p:cNvPicPr preferRelativeResize="0"/>
          <p:nvPr/>
        </p:nvPicPr>
        <p:blipFill rotWithShape="1">
          <a:blip r:embed="rId3">
            <a:alphaModFix/>
          </a:blip>
          <a:srcRect b="10610" l="0" r="0" t="0"/>
          <a:stretch/>
        </p:blipFill>
        <p:spPr>
          <a:xfrm>
            <a:off x="315750" y="947967"/>
            <a:ext cx="8512500" cy="324756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64"/>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ISO: how sensitive the camera is to light</a:t>
            </a:r>
            <a:endParaRPr/>
          </a:p>
        </p:txBody>
      </p:sp>
      <p:pic>
        <p:nvPicPr>
          <p:cNvPr id="378" name="Google Shape;378;p64"/>
          <p:cNvPicPr preferRelativeResize="0"/>
          <p:nvPr/>
        </p:nvPicPr>
        <p:blipFill rotWithShape="1">
          <a:blip r:embed="rId3">
            <a:alphaModFix/>
          </a:blip>
          <a:srcRect b="11024" l="0" r="0" t="0"/>
          <a:stretch/>
        </p:blipFill>
        <p:spPr>
          <a:xfrm>
            <a:off x="1982300" y="1064078"/>
            <a:ext cx="4592548" cy="3562421"/>
          </a:xfrm>
          <a:prstGeom prst="rect">
            <a:avLst/>
          </a:prstGeom>
          <a:noFill/>
          <a:ln>
            <a:noFill/>
          </a:ln>
        </p:spPr>
      </p:pic>
      <p:pic>
        <p:nvPicPr>
          <p:cNvPr id="379" name="Google Shape;379;p64"/>
          <p:cNvPicPr preferRelativeResize="0"/>
          <p:nvPr/>
        </p:nvPicPr>
        <p:blipFill>
          <a:blip r:embed="rId4">
            <a:alphaModFix/>
          </a:blip>
          <a:stretch>
            <a:fillRect/>
          </a:stretch>
        </p:blipFill>
        <p:spPr>
          <a:xfrm>
            <a:off x="4939396" y="433040"/>
            <a:ext cx="2041323" cy="1682665"/>
          </a:xfrm>
          <a:prstGeom prst="rect">
            <a:avLst/>
          </a:prstGeom>
          <a:noFill/>
          <a:ln>
            <a:noFill/>
          </a:ln>
        </p:spPr>
      </p:pic>
      <p:cxnSp>
        <p:nvCxnSpPr>
          <p:cNvPr id="380" name="Google Shape;380;p64"/>
          <p:cNvCxnSpPr/>
          <p:nvPr/>
        </p:nvCxnSpPr>
        <p:spPr>
          <a:xfrm flipH="1">
            <a:off x="6308800" y="316875"/>
            <a:ext cx="852900" cy="5796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65"/>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ISO: how sensitive the camera is to light</a:t>
            </a:r>
            <a:endParaRPr/>
          </a:p>
        </p:txBody>
      </p:sp>
      <p:pic>
        <p:nvPicPr>
          <p:cNvPr id="386" name="Google Shape;386;p65"/>
          <p:cNvPicPr preferRelativeResize="0"/>
          <p:nvPr/>
        </p:nvPicPr>
        <p:blipFill>
          <a:blip r:embed="rId3">
            <a:alphaModFix/>
          </a:blip>
          <a:stretch>
            <a:fillRect/>
          </a:stretch>
        </p:blipFill>
        <p:spPr>
          <a:xfrm>
            <a:off x="798638" y="409775"/>
            <a:ext cx="7546724" cy="42167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66"/>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Shutter Speed: how fast the shutter is opening/closing to expose the sensor to light</a:t>
            </a:r>
            <a:endParaRPr/>
          </a:p>
        </p:txBody>
      </p:sp>
      <p:pic>
        <p:nvPicPr>
          <p:cNvPr id="392" name="Google Shape;392;p66"/>
          <p:cNvPicPr preferRelativeResize="0"/>
          <p:nvPr/>
        </p:nvPicPr>
        <p:blipFill>
          <a:blip r:embed="rId3">
            <a:alphaModFix/>
          </a:blip>
          <a:stretch>
            <a:fillRect/>
          </a:stretch>
        </p:blipFill>
        <p:spPr>
          <a:xfrm>
            <a:off x="427800" y="445039"/>
            <a:ext cx="6179867" cy="4181461"/>
          </a:xfrm>
          <a:prstGeom prst="rect">
            <a:avLst/>
          </a:prstGeom>
          <a:noFill/>
          <a:ln>
            <a:noFill/>
          </a:ln>
        </p:spPr>
      </p:pic>
      <p:pic>
        <p:nvPicPr>
          <p:cNvPr id="393" name="Google Shape;393;p66"/>
          <p:cNvPicPr preferRelativeResize="0"/>
          <p:nvPr/>
        </p:nvPicPr>
        <p:blipFill>
          <a:blip r:embed="rId4">
            <a:alphaModFix/>
          </a:blip>
          <a:stretch>
            <a:fillRect/>
          </a:stretch>
        </p:blipFill>
        <p:spPr>
          <a:xfrm>
            <a:off x="5744620" y="780362"/>
            <a:ext cx="2830608" cy="2332454"/>
          </a:xfrm>
          <a:prstGeom prst="rect">
            <a:avLst/>
          </a:prstGeom>
          <a:noFill/>
          <a:ln>
            <a:noFill/>
          </a:ln>
        </p:spPr>
      </p:pic>
      <p:cxnSp>
        <p:nvCxnSpPr>
          <p:cNvPr id="394" name="Google Shape;394;p66"/>
          <p:cNvCxnSpPr/>
          <p:nvPr/>
        </p:nvCxnSpPr>
        <p:spPr>
          <a:xfrm flipH="1">
            <a:off x="7985700" y="780349"/>
            <a:ext cx="730500" cy="5742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67"/>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Aperture: how open the hole in the lens is to allow light through</a:t>
            </a:r>
            <a:endParaRPr/>
          </a:p>
        </p:txBody>
      </p:sp>
      <p:pic>
        <p:nvPicPr>
          <p:cNvPr id="400" name="Google Shape;400;p67"/>
          <p:cNvPicPr preferRelativeResize="0"/>
          <p:nvPr/>
        </p:nvPicPr>
        <p:blipFill>
          <a:blip r:embed="rId3">
            <a:alphaModFix/>
          </a:blip>
          <a:stretch>
            <a:fillRect/>
          </a:stretch>
        </p:blipFill>
        <p:spPr>
          <a:xfrm>
            <a:off x="684507" y="1526000"/>
            <a:ext cx="4831801" cy="2091475"/>
          </a:xfrm>
          <a:prstGeom prst="rect">
            <a:avLst/>
          </a:prstGeom>
          <a:noFill/>
          <a:ln>
            <a:noFill/>
          </a:ln>
        </p:spPr>
      </p:pic>
      <p:pic>
        <p:nvPicPr>
          <p:cNvPr id="401" name="Google Shape;401;p67"/>
          <p:cNvPicPr preferRelativeResize="0"/>
          <p:nvPr/>
        </p:nvPicPr>
        <p:blipFill>
          <a:blip r:embed="rId4">
            <a:alphaModFix/>
          </a:blip>
          <a:stretch>
            <a:fillRect/>
          </a:stretch>
        </p:blipFill>
        <p:spPr>
          <a:xfrm>
            <a:off x="5683357" y="1526000"/>
            <a:ext cx="2780383" cy="2091474"/>
          </a:xfrm>
          <a:prstGeom prst="rect">
            <a:avLst/>
          </a:prstGeom>
          <a:noFill/>
          <a:ln>
            <a:noFill/>
          </a:ln>
        </p:spPr>
      </p:pic>
      <p:cxnSp>
        <p:nvCxnSpPr>
          <p:cNvPr id="402" name="Google Shape;402;p67"/>
          <p:cNvCxnSpPr/>
          <p:nvPr/>
        </p:nvCxnSpPr>
        <p:spPr>
          <a:xfrm flipH="1">
            <a:off x="7919032" y="3030375"/>
            <a:ext cx="912900" cy="18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6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Focus</a:t>
            </a:r>
            <a:endParaRPr/>
          </a:p>
        </p:txBody>
      </p:sp>
      <p:sp>
        <p:nvSpPr>
          <p:cNvPr id="408" name="Google Shape;408;p6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Keep footage focused at all times</a:t>
            </a:r>
            <a:endParaRPr/>
          </a:p>
          <a:p>
            <a:pPr indent="0" lvl="0" marL="0" rtl="0">
              <a:spcBef>
                <a:spcPts val="1600"/>
              </a:spcBef>
              <a:spcAft>
                <a:spcPts val="0"/>
              </a:spcAft>
              <a:buNone/>
            </a:pPr>
            <a:r>
              <a:rPr lang="en"/>
              <a:t>Manual focus vs. Auto focus</a:t>
            </a:r>
            <a:endParaRPr/>
          </a:p>
          <a:p>
            <a:pPr indent="0" lvl="0" marL="0">
              <a:spcBef>
                <a:spcPts val="1600"/>
              </a:spcBef>
              <a:spcAft>
                <a:spcPts val="1600"/>
              </a:spcAft>
              <a:buNone/>
            </a:pPr>
            <a:r>
              <a:rPr lang="en"/>
              <a:t>Focus can also be used as an artistic tool</a:t>
            </a:r>
            <a:endParaRPr/>
          </a:p>
        </p:txBody>
      </p:sp>
      <p:pic>
        <p:nvPicPr>
          <p:cNvPr id="409" name="Google Shape;409;p68"/>
          <p:cNvPicPr preferRelativeResize="0"/>
          <p:nvPr/>
        </p:nvPicPr>
        <p:blipFill>
          <a:blip r:embed="rId3">
            <a:alphaModFix/>
          </a:blip>
          <a:stretch>
            <a:fillRect/>
          </a:stretch>
        </p:blipFill>
        <p:spPr>
          <a:xfrm>
            <a:off x="3119700" y="574425"/>
            <a:ext cx="6024300" cy="399465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69"/>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Using focus as an artistic tool</a:t>
            </a:r>
            <a:endParaRPr/>
          </a:p>
        </p:txBody>
      </p:sp>
      <p:grpSp>
        <p:nvGrpSpPr>
          <p:cNvPr id="415" name="Google Shape;415;p69"/>
          <p:cNvGrpSpPr/>
          <p:nvPr/>
        </p:nvGrpSpPr>
        <p:grpSpPr>
          <a:xfrm>
            <a:off x="1182850" y="452997"/>
            <a:ext cx="6778296" cy="4173498"/>
            <a:chOff x="1448700" y="204263"/>
            <a:chExt cx="6311850" cy="3886300"/>
          </a:xfrm>
        </p:grpSpPr>
        <p:pic>
          <p:nvPicPr>
            <p:cNvPr id="416" name="Google Shape;416;p69"/>
            <p:cNvPicPr preferRelativeResize="0"/>
            <p:nvPr/>
          </p:nvPicPr>
          <p:blipFill>
            <a:blip r:embed="rId3">
              <a:alphaModFix/>
            </a:blip>
            <a:stretch>
              <a:fillRect/>
            </a:stretch>
          </p:blipFill>
          <p:spPr>
            <a:xfrm>
              <a:off x="4903050" y="215788"/>
              <a:ext cx="2857500" cy="1895475"/>
            </a:xfrm>
            <a:prstGeom prst="rect">
              <a:avLst/>
            </a:prstGeom>
            <a:noFill/>
            <a:ln>
              <a:noFill/>
            </a:ln>
          </p:spPr>
        </p:pic>
        <p:pic>
          <p:nvPicPr>
            <p:cNvPr id="417" name="Google Shape;417;p69"/>
            <p:cNvPicPr preferRelativeResize="0"/>
            <p:nvPr/>
          </p:nvPicPr>
          <p:blipFill rotWithShape="1">
            <a:blip r:embed="rId4">
              <a:alphaModFix/>
            </a:blip>
            <a:srcRect b="0" l="0" r="0" t="0"/>
            <a:stretch/>
          </p:blipFill>
          <p:spPr>
            <a:xfrm>
              <a:off x="1448700" y="204263"/>
              <a:ext cx="3378150" cy="1903150"/>
            </a:xfrm>
            <a:prstGeom prst="rect">
              <a:avLst/>
            </a:prstGeom>
            <a:noFill/>
            <a:ln>
              <a:noFill/>
            </a:ln>
          </p:spPr>
        </p:pic>
        <p:pic>
          <p:nvPicPr>
            <p:cNvPr id="418" name="Google Shape;418;p69"/>
            <p:cNvPicPr preferRelativeResize="0"/>
            <p:nvPr/>
          </p:nvPicPr>
          <p:blipFill rotWithShape="1">
            <a:blip r:embed="rId5">
              <a:alphaModFix/>
            </a:blip>
            <a:srcRect b="0" l="0" r="0" t="0"/>
            <a:stretch/>
          </p:blipFill>
          <p:spPr>
            <a:xfrm>
              <a:off x="1448700" y="2187463"/>
              <a:ext cx="2857500" cy="1903100"/>
            </a:xfrm>
            <a:prstGeom prst="rect">
              <a:avLst/>
            </a:prstGeom>
            <a:noFill/>
            <a:ln>
              <a:noFill/>
            </a:ln>
          </p:spPr>
        </p:pic>
        <p:pic>
          <p:nvPicPr>
            <p:cNvPr id="419" name="Google Shape;419;p69"/>
            <p:cNvPicPr preferRelativeResize="0"/>
            <p:nvPr/>
          </p:nvPicPr>
          <p:blipFill>
            <a:blip r:embed="rId6">
              <a:alphaModFix/>
            </a:blip>
            <a:stretch>
              <a:fillRect/>
            </a:stretch>
          </p:blipFill>
          <p:spPr>
            <a:xfrm>
              <a:off x="4382400" y="2191275"/>
              <a:ext cx="3369744" cy="1895476"/>
            </a:xfrm>
            <a:prstGeom prst="rect">
              <a:avLst/>
            </a:prstGeom>
            <a:noFill/>
            <a:ln>
              <a:noFill/>
            </a:ln>
          </p:spPr>
        </p:pic>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Zooming</a:t>
            </a:r>
            <a:endParaRPr/>
          </a:p>
        </p:txBody>
      </p:sp>
      <p:sp>
        <p:nvSpPr>
          <p:cNvPr id="425" name="Google Shape;425;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Make sure it is </a:t>
            </a:r>
            <a:r>
              <a:rPr lang="en">
                <a:solidFill>
                  <a:srgbClr val="FFFFFF"/>
                </a:solidFill>
              </a:rPr>
              <a:t>deliberate with purpose</a:t>
            </a:r>
            <a:r>
              <a:rPr lang="en"/>
              <a:t>.</a:t>
            </a:r>
            <a:endParaRPr/>
          </a:p>
          <a:p>
            <a:pPr indent="0" lvl="0" marL="0" rtl="0">
              <a:spcBef>
                <a:spcPts val="1600"/>
              </a:spcBef>
              <a:spcAft>
                <a:spcPts val="0"/>
              </a:spcAft>
              <a:buNone/>
            </a:pPr>
            <a:r>
              <a:rPr lang="en"/>
              <a:t>Avoid using it during dialogue, interviews or tracking subjects, unless you plan on cutting out this footage later.</a:t>
            </a:r>
            <a:endParaRPr/>
          </a:p>
          <a:p>
            <a:pPr indent="0" lvl="0" marL="0">
              <a:spcBef>
                <a:spcPts val="1600"/>
              </a:spcBef>
              <a:spcAft>
                <a:spcPts val="1600"/>
              </a:spcAft>
              <a:buNone/>
            </a:pPr>
            <a:r>
              <a:rPr lang="en"/>
              <a:t>Too much zoom is jarring and uncomfortable.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71"/>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Focusing &amp; Zooming</a:t>
            </a:r>
            <a:endParaRPr/>
          </a:p>
        </p:txBody>
      </p:sp>
      <p:grpSp>
        <p:nvGrpSpPr>
          <p:cNvPr id="431" name="Google Shape;431;p71"/>
          <p:cNvGrpSpPr/>
          <p:nvPr/>
        </p:nvGrpSpPr>
        <p:grpSpPr>
          <a:xfrm>
            <a:off x="1354695" y="397015"/>
            <a:ext cx="6434597" cy="4229487"/>
            <a:chOff x="1012499" y="682759"/>
            <a:chExt cx="6084725" cy="3999515"/>
          </a:xfrm>
        </p:grpSpPr>
        <p:pic>
          <p:nvPicPr>
            <p:cNvPr id="432" name="Google Shape;432;p71"/>
            <p:cNvPicPr preferRelativeResize="0"/>
            <p:nvPr/>
          </p:nvPicPr>
          <p:blipFill>
            <a:blip r:embed="rId3">
              <a:alphaModFix/>
            </a:blip>
            <a:stretch>
              <a:fillRect/>
            </a:stretch>
          </p:blipFill>
          <p:spPr>
            <a:xfrm>
              <a:off x="2653703" y="1233427"/>
              <a:ext cx="3918259" cy="3448847"/>
            </a:xfrm>
            <a:prstGeom prst="rect">
              <a:avLst/>
            </a:prstGeom>
            <a:noFill/>
            <a:ln>
              <a:noFill/>
            </a:ln>
          </p:spPr>
        </p:pic>
        <p:cxnSp>
          <p:nvCxnSpPr>
            <p:cNvPr id="433" name="Google Shape;433;p71"/>
            <p:cNvCxnSpPr/>
            <p:nvPr/>
          </p:nvCxnSpPr>
          <p:spPr>
            <a:xfrm flipH="1">
              <a:off x="4416225" y="1173400"/>
              <a:ext cx="270300" cy="1194000"/>
            </a:xfrm>
            <a:prstGeom prst="straightConnector1">
              <a:avLst/>
            </a:prstGeom>
            <a:noFill/>
            <a:ln cap="flat" cmpd="sng" w="76200">
              <a:solidFill>
                <a:srgbClr val="FF0000"/>
              </a:solidFill>
              <a:prstDash val="solid"/>
              <a:round/>
              <a:headEnd len="med" w="med" type="none"/>
              <a:tailEnd len="med" w="med" type="triangle"/>
            </a:ln>
          </p:spPr>
        </p:cxnSp>
        <p:sp>
          <p:nvSpPr>
            <p:cNvPr id="434" name="Google Shape;434;p71"/>
            <p:cNvSpPr txBox="1"/>
            <p:nvPr/>
          </p:nvSpPr>
          <p:spPr>
            <a:xfrm>
              <a:off x="1012499" y="1067572"/>
              <a:ext cx="2865900" cy="360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000">
                  <a:solidFill>
                    <a:schemeClr val="dk1"/>
                  </a:solidFill>
                  <a:latin typeface="Carme"/>
                  <a:ea typeface="Carme"/>
                  <a:cs typeface="Carme"/>
                  <a:sym typeface="Carme"/>
                </a:rPr>
                <a:t>Focus ring</a:t>
              </a:r>
              <a:endParaRPr sz="2000">
                <a:solidFill>
                  <a:schemeClr val="dk1"/>
                </a:solidFill>
                <a:latin typeface="Carme"/>
                <a:ea typeface="Carme"/>
                <a:cs typeface="Carme"/>
                <a:sym typeface="Carme"/>
              </a:endParaRPr>
            </a:p>
          </p:txBody>
        </p:sp>
        <p:cxnSp>
          <p:nvCxnSpPr>
            <p:cNvPr id="435" name="Google Shape;435;p71"/>
            <p:cNvCxnSpPr/>
            <p:nvPr/>
          </p:nvCxnSpPr>
          <p:spPr>
            <a:xfrm>
              <a:off x="2149450" y="1613850"/>
              <a:ext cx="1143600" cy="753900"/>
            </a:xfrm>
            <a:prstGeom prst="straightConnector1">
              <a:avLst/>
            </a:prstGeom>
            <a:noFill/>
            <a:ln cap="flat" cmpd="sng" w="76200">
              <a:solidFill>
                <a:srgbClr val="FF0000"/>
              </a:solidFill>
              <a:prstDash val="solid"/>
              <a:round/>
              <a:headEnd len="med" w="med" type="none"/>
              <a:tailEnd len="med" w="med" type="triangle"/>
            </a:ln>
          </p:spPr>
        </p:cxnSp>
        <p:sp>
          <p:nvSpPr>
            <p:cNvPr id="436" name="Google Shape;436;p71"/>
            <p:cNvSpPr txBox="1"/>
            <p:nvPr/>
          </p:nvSpPr>
          <p:spPr>
            <a:xfrm>
              <a:off x="4231324" y="682759"/>
              <a:ext cx="2865900" cy="360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000">
                  <a:solidFill>
                    <a:schemeClr val="dk1"/>
                  </a:solidFill>
                  <a:latin typeface="Carme"/>
                  <a:ea typeface="Carme"/>
                  <a:cs typeface="Carme"/>
                  <a:sym typeface="Carme"/>
                </a:rPr>
                <a:t>Zoom ring</a:t>
              </a:r>
              <a:endParaRPr sz="2000">
                <a:solidFill>
                  <a:schemeClr val="dk1"/>
                </a:solidFill>
                <a:latin typeface="Carme"/>
                <a:ea typeface="Carme"/>
                <a:cs typeface="Carme"/>
                <a:sym typeface="Carme"/>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Make sure that </a:t>
            </a:r>
            <a:r>
              <a:rPr lang="en">
                <a:solidFill>
                  <a:srgbClr val="FFFFFF"/>
                </a:solidFill>
              </a:rPr>
              <a:t>all your movement is deliberate</a:t>
            </a:r>
            <a:r>
              <a:rPr lang="en"/>
              <a:t>.</a:t>
            </a:r>
            <a:endParaRPr/>
          </a:p>
          <a:p>
            <a:pPr indent="0" lvl="0" marL="0" rtl="0">
              <a:spcBef>
                <a:spcPts val="1600"/>
              </a:spcBef>
              <a:spcAft>
                <a:spcPts val="0"/>
              </a:spcAft>
              <a:buNone/>
            </a:pPr>
            <a:r>
              <a:rPr lang="en"/>
              <a:t>In general, it’s </a:t>
            </a:r>
            <a:r>
              <a:rPr lang="en">
                <a:solidFill>
                  <a:srgbClr val="FFFFFF"/>
                </a:solidFill>
              </a:rPr>
              <a:t>better to let your subjects move in and out of the frame</a:t>
            </a:r>
            <a:r>
              <a:rPr lang="en"/>
              <a:t> than to follow them as they are moving.</a:t>
            </a:r>
            <a:endParaRPr/>
          </a:p>
          <a:p>
            <a:pPr indent="-342900" lvl="0" marL="457200" rtl="0">
              <a:spcBef>
                <a:spcPts val="1600"/>
              </a:spcBef>
              <a:spcAft>
                <a:spcPts val="0"/>
              </a:spcAft>
              <a:buSzPts val="1800"/>
              <a:buChar char="●"/>
            </a:pPr>
            <a:r>
              <a:rPr b="1" lang="en">
                <a:solidFill>
                  <a:srgbClr val="FFFFFF"/>
                </a:solidFill>
              </a:rPr>
              <a:t>Tilt</a:t>
            </a:r>
            <a:r>
              <a:rPr lang="en"/>
              <a:t>: moving the camera </a:t>
            </a:r>
            <a:r>
              <a:rPr lang="en">
                <a:solidFill>
                  <a:srgbClr val="FFFFFF"/>
                </a:solidFill>
              </a:rPr>
              <a:t>up and down</a:t>
            </a:r>
            <a:endParaRPr>
              <a:solidFill>
                <a:srgbClr val="FFFFFF"/>
              </a:solidFill>
            </a:endParaRPr>
          </a:p>
          <a:p>
            <a:pPr indent="-342900" lvl="0" marL="457200" rtl="0">
              <a:spcBef>
                <a:spcPts val="0"/>
              </a:spcBef>
              <a:spcAft>
                <a:spcPts val="0"/>
              </a:spcAft>
              <a:buSzPts val="1800"/>
              <a:buChar char="●"/>
            </a:pPr>
            <a:r>
              <a:rPr b="1" lang="en">
                <a:solidFill>
                  <a:srgbClr val="FFFFFF"/>
                </a:solidFill>
              </a:rPr>
              <a:t>Pan</a:t>
            </a:r>
            <a:r>
              <a:rPr lang="en"/>
              <a:t>: moving the camera from </a:t>
            </a:r>
            <a:r>
              <a:rPr lang="en">
                <a:solidFill>
                  <a:srgbClr val="FFFFFF"/>
                </a:solidFill>
              </a:rPr>
              <a:t>side to side</a:t>
            </a:r>
            <a:endParaRPr>
              <a:solidFill>
                <a:srgbClr val="FFFFFF"/>
              </a:solidFill>
            </a:endParaRPr>
          </a:p>
          <a:p>
            <a:pPr indent="-342900" lvl="0" marL="457200">
              <a:spcBef>
                <a:spcPts val="0"/>
              </a:spcBef>
              <a:spcAft>
                <a:spcPts val="0"/>
              </a:spcAft>
              <a:buSzPts val="1800"/>
              <a:buChar char="●"/>
            </a:pPr>
            <a:r>
              <a:rPr b="1" lang="en">
                <a:solidFill>
                  <a:srgbClr val="FFFFFF"/>
                </a:solidFill>
              </a:rPr>
              <a:t>Tracking</a:t>
            </a:r>
            <a:r>
              <a:rPr lang="en"/>
              <a:t>: moving the camera </a:t>
            </a:r>
            <a:r>
              <a:rPr lang="en">
                <a:solidFill>
                  <a:srgbClr val="FFFFFF"/>
                </a:solidFill>
              </a:rPr>
              <a:t>along with your subject</a:t>
            </a:r>
            <a:r>
              <a:rPr lang="en"/>
              <a:t> as they move</a:t>
            </a:r>
            <a:endParaRPr/>
          </a:p>
        </p:txBody>
      </p:sp>
      <p:sp>
        <p:nvSpPr>
          <p:cNvPr id="97" name="Google Shape;9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Pans, Tilts, Tracking &amp; Movement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White Balance</a:t>
            </a:r>
            <a:endParaRPr/>
          </a:p>
        </p:txBody>
      </p:sp>
      <p:sp>
        <p:nvSpPr>
          <p:cNvPr id="442" name="Google Shape;442;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Depending on the characteristics of the light, </a:t>
            </a:r>
            <a:r>
              <a:rPr lang="en">
                <a:solidFill>
                  <a:srgbClr val="FFFFFF"/>
                </a:solidFill>
              </a:rPr>
              <a:t>the feeling of the colors on the subject differs</a:t>
            </a:r>
            <a:r>
              <a:rPr lang="en"/>
              <a:t>. Thus, </a:t>
            </a:r>
            <a:r>
              <a:rPr lang="en">
                <a:solidFill>
                  <a:srgbClr val="FFFFFF"/>
                </a:solidFill>
              </a:rPr>
              <a:t>offsetting to make colors more white</a:t>
            </a:r>
            <a:r>
              <a:rPr lang="en"/>
              <a:t> is called white balancing.</a:t>
            </a:r>
            <a:endParaRPr/>
          </a:p>
          <a:p>
            <a:pPr indent="0" lvl="0" marL="0" rtl="0">
              <a:spcBef>
                <a:spcPts val="1600"/>
              </a:spcBef>
              <a:spcAft>
                <a:spcPts val="0"/>
              </a:spcAft>
              <a:buNone/>
            </a:pPr>
            <a:r>
              <a:rPr lang="en"/>
              <a:t>For example, a photo taken on a cloudy day has a blue tint and you can offset this by applying yellow to the colors. </a:t>
            </a:r>
            <a:endParaRPr/>
          </a:p>
          <a:p>
            <a:pPr indent="0" lvl="0" marL="0" rtl="0">
              <a:spcBef>
                <a:spcPts val="1600"/>
              </a:spcBef>
              <a:spcAft>
                <a:spcPts val="1600"/>
              </a:spcAft>
              <a:buNone/>
            </a:pPr>
            <a:r>
              <a:rPr lang="en"/>
              <a:t>In contrast, tungsten bulbs generally emit yellow light and by applying blue to the image the colors become more white.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7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White Balance</a:t>
            </a:r>
            <a:endParaRPr/>
          </a:p>
        </p:txBody>
      </p:sp>
      <p:sp>
        <p:nvSpPr>
          <p:cNvPr id="448" name="Google Shape;448;p7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Also known as Color Balance.</a:t>
            </a:r>
            <a:endParaRPr/>
          </a:p>
          <a:p>
            <a:pPr indent="0" lvl="0" marL="0" rtl="0">
              <a:spcBef>
                <a:spcPts val="1600"/>
              </a:spcBef>
              <a:spcAft>
                <a:spcPts val="0"/>
              </a:spcAft>
              <a:buNone/>
            </a:pPr>
            <a:r>
              <a:rPr lang="en"/>
              <a:t>Adjusts colors by </a:t>
            </a:r>
            <a:r>
              <a:rPr lang="en">
                <a:solidFill>
                  <a:srgbClr val="FFFFFF"/>
                </a:solidFill>
              </a:rPr>
              <a:t>sampling the whites in your image and correcting to a true-er white</a:t>
            </a:r>
            <a:r>
              <a:rPr lang="en"/>
              <a:t>.</a:t>
            </a:r>
            <a:endParaRPr/>
          </a:p>
          <a:p>
            <a:pPr indent="0" lvl="0" marL="0" rtl="0">
              <a:spcBef>
                <a:spcPts val="1600"/>
              </a:spcBef>
              <a:spcAft>
                <a:spcPts val="0"/>
              </a:spcAft>
              <a:buNone/>
            </a:pPr>
            <a:r>
              <a:rPr lang="en"/>
              <a:t>White balance </a:t>
            </a:r>
            <a:r>
              <a:rPr lang="en">
                <a:solidFill>
                  <a:srgbClr val="FFFFFF"/>
                </a:solidFill>
              </a:rPr>
              <a:t>can be used intentionally to influence mood</a:t>
            </a:r>
            <a:r>
              <a:rPr lang="en"/>
              <a:t> or set the tone in footage.</a:t>
            </a:r>
            <a:endParaRPr/>
          </a:p>
          <a:p>
            <a:pPr indent="0" lvl="0" marL="0">
              <a:spcBef>
                <a:spcPts val="1600"/>
              </a:spcBef>
              <a:spcAft>
                <a:spcPts val="1600"/>
              </a:spcAft>
              <a:buNone/>
            </a:pPr>
            <a:r>
              <a:rPr lang="en">
                <a:solidFill>
                  <a:srgbClr val="FFFFFF"/>
                </a:solidFill>
              </a:rPr>
              <a:t>Adjustments can still be made in post-production</a:t>
            </a:r>
            <a:r>
              <a:rPr lang="en"/>
              <a:t>, but better practice to calibrate for your shoot.</a:t>
            </a:r>
            <a:endParaRPr/>
          </a:p>
        </p:txBody>
      </p:sp>
      <p:pic>
        <p:nvPicPr>
          <p:cNvPr id="449" name="Google Shape;449;p73"/>
          <p:cNvPicPr preferRelativeResize="0"/>
          <p:nvPr/>
        </p:nvPicPr>
        <p:blipFill rotWithShape="1">
          <a:blip r:embed="rId3">
            <a:alphaModFix/>
          </a:blip>
          <a:srcRect b="7715" l="0" r="0" t="0"/>
          <a:stretch/>
        </p:blipFill>
        <p:spPr>
          <a:xfrm>
            <a:off x="3119700" y="362888"/>
            <a:ext cx="6024300" cy="441771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pic>
        <p:nvPicPr>
          <p:cNvPr id="454" name="Google Shape;454;p74"/>
          <p:cNvPicPr preferRelativeResize="0"/>
          <p:nvPr/>
        </p:nvPicPr>
        <p:blipFill>
          <a:blip r:embed="rId3">
            <a:alphaModFix/>
          </a:blip>
          <a:stretch>
            <a:fillRect/>
          </a:stretch>
        </p:blipFill>
        <p:spPr>
          <a:xfrm>
            <a:off x="937200" y="402988"/>
            <a:ext cx="7269600" cy="43375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pic>
        <p:nvPicPr>
          <p:cNvPr id="459" name="Google Shape;459;p75"/>
          <p:cNvPicPr preferRelativeResize="0"/>
          <p:nvPr/>
        </p:nvPicPr>
        <p:blipFill>
          <a:blip r:embed="rId3">
            <a:alphaModFix/>
          </a:blip>
          <a:stretch>
            <a:fillRect/>
          </a:stretch>
        </p:blipFill>
        <p:spPr>
          <a:xfrm>
            <a:off x="801825" y="415213"/>
            <a:ext cx="7540350" cy="43130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76"/>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White Balance Example</a:t>
            </a:r>
            <a:endParaRPr/>
          </a:p>
        </p:txBody>
      </p:sp>
      <p:pic>
        <p:nvPicPr>
          <p:cNvPr id="465" name="Google Shape;465;p76"/>
          <p:cNvPicPr preferRelativeResize="0"/>
          <p:nvPr/>
        </p:nvPicPr>
        <p:blipFill rotWithShape="1">
          <a:blip r:embed="rId3">
            <a:alphaModFix/>
          </a:blip>
          <a:srcRect b="17375" l="0" r="0" t="0"/>
          <a:stretch/>
        </p:blipFill>
        <p:spPr>
          <a:xfrm>
            <a:off x="486012" y="632949"/>
            <a:ext cx="8171975" cy="38776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77"/>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White Balance</a:t>
            </a:r>
            <a:endParaRPr/>
          </a:p>
        </p:txBody>
      </p:sp>
      <p:pic>
        <p:nvPicPr>
          <p:cNvPr descr="ZMENWB.GIF" id="471" name="Google Shape;471;p77"/>
          <p:cNvPicPr preferRelativeResize="0"/>
          <p:nvPr/>
        </p:nvPicPr>
        <p:blipFill>
          <a:blip r:embed="rId3">
            <a:alphaModFix/>
          </a:blip>
          <a:stretch>
            <a:fillRect/>
          </a:stretch>
        </p:blipFill>
        <p:spPr>
          <a:xfrm>
            <a:off x="4913664" y="1272350"/>
            <a:ext cx="3455861" cy="2598791"/>
          </a:xfrm>
          <a:prstGeom prst="rect">
            <a:avLst/>
          </a:prstGeom>
          <a:noFill/>
          <a:ln>
            <a:noFill/>
          </a:ln>
        </p:spPr>
      </p:pic>
      <p:pic>
        <p:nvPicPr>
          <p:cNvPr id="472" name="Google Shape;472;p77"/>
          <p:cNvPicPr preferRelativeResize="0"/>
          <p:nvPr/>
        </p:nvPicPr>
        <p:blipFill>
          <a:blip r:embed="rId4">
            <a:alphaModFix/>
          </a:blip>
          <a:stretch>
            <a:fillRect/>
          </a:stretch>
        </p:blipFill>
        <p:spPr>
          <a:xfrm>
            <a:off x="774495" y="1272359"/>
            <a:ext cx="3890418" cy="259879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7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Exposure is </a:t>
            </a:r>
            <a:r>
              <a:rPr lang="en">
                <a:solidFill>
                  <a:srgbClr val="FFFFFF"/>
                </a:solidFill>
              </a:rPr>
              <a:t>the amount of light reaching the sensor</a:t>
            </a:r>
            <a:r>
              <a:rPr lang="en"/>
              <a:t>.</a:t>
            </a:r>
            <a:endParaRPr/>
          </a:p>
          <a:p>
            <a:pPr indent="0" lvl="0" marL="0" rtl="0">
              <a:spcBef>
                <a:spcPts val="1600"/>
              </a:spcBef>
              <a:spcAft>
                <a:spcPts val="0"/>
              </a:spcAft>
              <a:buNone/>
            </a:pPr>
            <a:r>
              <a:rPr lang="en"/>
              <a:t>Manually control exposure when possible using camera settings or external light.</a:t>
            </a:r>
            <a:endParaRPr/>
          </a:p>
          <a:p>
            <a:pPr indent="0" lvl="0" marL="0">
              <a:spcBef>
                <a:spcPts val="1600"/>
              </a:spcBef>
              <a:spcAft>
                <a:spcPts val="1600"/>
              </a:spcAft>
              <a:buNone/>
            </a:pPr>
            <a:r>
              <a:rPr lang="en"/>
              <a:t>Always use external lighting from the front, never behind (unless purposefully)</a:t>
            </a:r>
            <a:endParaRPr/>
          </a:p>
        </p:txBody>
      </p:sp>
      <p:sp>
        <p:nvSpPr>
          <p:cNvPr id="478" name="Google Shape;478;p7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Exposure</a:t>
            </a:r>
            <a:endParaRPr/>
          </a:p>
        </p:txBody>
      </p:sp>
      <p:sp>
        <p:nvSpPr>
          <p:cNvPr id="479" name="Google Shape;479;p78"/>
          <p:cNvSpPr txBox="1"/>
          <p:nvPr>
            <p:ph idx="4294967295" type="body"/>
          </p:nvPr>
        </p:nvSpPr>
        <p:spPr>
          <a:xfrm>
            <a:off x="3119700" y="94192"/>
            <a:ext cx="6024300" cy="495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
              <a:t>Overexposure                                             Underexposure                                             (</a:t>
            </a:r>
            <a:r>
              <a:rPr lang="en" sz="1000">
                <a:solidFill>
                  <a:srgbClr val="ADADAD"/>
                </a:solidFill>
              </a:rPr>
              <a:t>Appropriate)</a:t>
            </a:r>
            <a:endParaRPr sz="1000">
              <a:solidFill>
                <a:srgbClr val="ADADAD"/>
              </a:solidFill>
            </a:endParaRPr>
          </a:p>
          <a:p>
            <a:pPr indent="0" lvl="0" marL="0" rtl="0" algn="ctr">
              <a:spcBef>
                <a:spcPts val="1600"/>
              </a:spcBef>
              <a:spcAft>
                <a:spcPts val="0"/>
              </a:spcAft>
              <a:buNone/>
            </a:pPr>
            <a:r>
              <a:t/>
            </a:r>
            <a:endParaRPr sz="1000">
              <a:solidFill>
                <a:srgbClr val="ADADAD"/>
              </a:solidFill>
            </a:endParaRPr>
          </a:p>
          <a:p>
            <a:pPr indent="0" lvl="0" marL="0" rtl="0" algn="ctr">
              <a:spcBef>
                <a:spcPts val="1600"/>
              </a:spcBef>
              <a:spcAft>
                <a:spcPts val="0"/>
              </a:spcAft>
              <a:buNone/>
            </a:pPr>
            <a:r>
              <a:t/>
            </a:r>
            <a:endParaRPr sz="1000">
              <a:solidFill>
                <a:srgbClr val="ADADAD"/>
              </a:solidFill>
            </a:endParaRPr>
          </a:p>
          <a:p>
            <a:pPr indent="0" lvl="0" marL="0" rtl="0" algn="ctr">
              <a:spcBef>
                <a:spcPts val="1600"/>
              </a:spcBef>
              <a:spcAft>
                <a:spcPts val="0"/>
              </a:spcAft>
              <a:buNone/>
            </a:pPr>
            <a:r>
              <a:t/>
            </a:r>
            <a:endParaRPr sz="1000">
              <a:solidFill>
                <a:srgbClr val="ADADAD"/>
              </a:solidFill>
            </a:endParaRPr>
          </a:p>
          <a:p>
            <a:pPr indent="0" lvl="0" marL="0" rtl="0" algn="ctr">
              <a:spcBef>
                <a:spcPts val="1600"/>
              </a:spcBef>
              <a:spcAft>
                <a:spcPts val="1600"/>
              </a:spcAft>
              <a:buNone/>
            </a:pPr>
            <a:r>
              <a:t/>
            </a:r>
            <a:endParaRPr sz="1000">
              <a:solidFill>
                <a:srgbClr val="ADADAD"/>
              </a:solidFill>
            </a:endParaRPr>
          </a:p>
        </p:txBody>
      </p:sp>
      <p:pic>
        <p:nvPicPr>
          <p:cNvPr id="480" name="Google Shape;480;p78"/>
          <p:cNvPicPr preferRelativeResize="0"/>
          <p:nvPr/>
        </p:nvPicPr>
        <p:blipFill>
          <a:blip r:embed="rId3">
            <a:alphaModFix/>
          </a:blip>
          <a:stretch>
            <a:fillRect/>
          </a:stretch>
        </p:blipFill>
        <p:spPr>
          <a:xfrm>
            <a:off x="3213940" y="1112740"/>
            <a:ext cx="5835822" cy="2917887"/>
          </a:xfrm>
          <a:prstGeom prst="rect">
            <a:avLst/>
          </a:prstGeom>
          <a:noFill/>
          <a:ln>
            <a:noFill/>
          </a:ln>
        </p:spPr>
      </p:pic>
      <p:sp>
        <p:nvSpPr>
          <p:cNvPr id="481" name="Google Shape;481;p78"/>
          <p:cNvSpPr txBox="1"/>
          <p:nvPr/>
        </p:nvSpPr>
        <p:spPr>
          <a:xfrm>
            <a:off x="3486720" y="4030625"/>
            <a:ext cx="1384800" cy="3987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a:solidFill>
                  <a:srgbClr val="FFFFFF"/>
                </a:solidFill>
              </a:rPr>
              <a:t>overexposure</a:t>
            </a:r>
            <a:endParaRPr>
              <a:solidFill>
                <a:srgbClr val="FFFFFF"/>
              </a:solidFill>
            </a:endParaRPr>
          </a:p>
        </p:txBody>
      </p:sp>
      <p:sp>
        <p:nvSpPr>
          <p:cNvPr id="482" name="Google Shape;482;p78"/>
          <p:cNvSpPr txBox="1"/>
          <p:nvPr/>
        </p:nvSpPr>
        <p:spPr>
          <a:xfrm>
            <a:off x="5439447" y="4030625"/>
            <a:ext cx="1384800" cy="3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underexposure</a:t>
            </a:r>
            <a:endParaRPr>
              <a:solidFill>
                <a:srgbClr val="FFFFFF"/>
              </a:solidFill>
            </a:endParaRPr>
          </a:p>
        </p:txBody>
      </p:sp>
      <p:sp>
        <p:nvSpPr>
          <p:cNvPr id="483" name="Google Shape;483;p78"/>
          <p:cNvSpPr txBox="1"/>
          <p:nvPr/>
        </p:nvSpPr>
        <p:spPr>
          <a:xfrm>
            <a:off x="7396897" y="4030625"/>
            <a:ext cx="1384800" cy="3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Appropriate</a:t>
            </a:r>
            <a:endParaRPr>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79"/>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Lighting from behind</a:t>
            </a:r>
            <a:endParaRPr/>
          </a:p>
        </p:txBody>
      </p:sp>
      <p:grpSp>
        <p:nvGrpSpPr>
          <p:cNvPr id="489" name="Google Shape;489;p79"/>
          <p:cNvGrpSpPr/>
          <p:nvPr/>
        </p:nvGrpSpPr>
        <p:grpSpPr>
          <a:xfrm>
            <a:off x="319937" y="1181861"/>
            <a:ext cx="8504115" cy="2779776"/>
            <a:chOff x="675550" y="1147050"/>
            <a:chExt cx="7784800" cy="2544650"/>
          </a:xfrm>
        </p:grpSpPr>
        <p:pic>
          <p:nvPicPr>
            <p:cNvPr id="490" name="Google Shape;490;p79"/>
            <p:cNvPicPr preferRelativeResize="0"/>
            <p:nvPr/>
          </p:nvPicPr>
          <p:blipFill rotWithShape="1">
            <a:blip r:embed="rId3">
              <a:alphaModFix/>
            </a:blip>
            <a:srcRect b="0" l="7912" r="7727" t="0"/>
            <a:stretch/>
          </p:blipFill>
          <p:spPr>
            <a:xfrm>
              <a:off x="675550" y="1147050"/>
              <a:ext cx="3816202" cy="2544650"/>
            </a:xfrm>
            <a:prstGeom prst="rect">
              <a:avLst/>
            </a:prstGeom>
            <a:noFill/>
            <a:ln>
              <a:noFill/>
            </a:ln>
          </p:spPr>
        </p:pic>
        <p:pic>
          <p:nvPicPr>
            <p:cNvPr id="491" name="Google Shape;491;p79"/>
            <p:cNvPicPr preferRelativeResize="0"/>
            <p:nvPr/>
          </p:nvPicPr>
          <p:blipFill>
            <a:blip r:embed="rId4">
              <a:alphaModFix/>
            </a:blip>
            <a:stretch>
              <a:fillRect/>
            </a:stretch>
          </p:blipFill>
          <p:spPr>
            <a:xfrm>
              <a:off x="4644150" y="1147050"/>
              <a:ext cx="3816200" cy="2544650"/>
            </a:xfrm>
            <a:prstGeom prst="rect">
              <a:avLst/>
            </a:prstGeom>
            <a:noFill/>
            <a:ln>
              <a:noFill/>
            </a:ln>
          </p:spPr>
        </p:pic>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Lighting</a:t>
            </a:r>
            <a:endParaRPr/>
          </a:p>
        </p:txBody>
      </p:sp>
      <p:sp>
        <p:nvSpPr>
          <p:cNvPr id="497" name="Google Shape;497;p80"/>
          <p:cNvSpPr txBox="1"/>
          <p:nvPr>
            <p:ph idx="4294967295" type="body"/>
          </p:nvPr>
        </p:nvSpPr>
        <p:spPr>
          <a:xfrm>
            <a:off x="1319650" y="1152475"/>
            <a:ext cx="2593500" cy="341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endParaRPr>
          </a:p>
          <a:p>
            <a:pPr indent="0" lvl="0" marL="0" rtl="0" algn="ctr">
              <a:spcBef>
                <a:spcPts val="0"/>
              </a:spcBef>
              <a:spcAft>
                <a:spcPts val="0"/>
              </a:spcAft>
              <a:buNone/>
            </a:pPr>
            <a:r>
              <a:t/>
            </a:r>
            <a:endParaRPr b="1" sz="1200">
              <a:solidFill>
                <a:schemeClr val="dk1"/>
              </a:solidFill>
            </a:endParaRPr>
          </a:p>
          <a:p>
            <a:pPr indent="0" lvl="0" marL="0" rtl="0" algn="ctr">
              <a:spcBef>
                <a:spcPts val="0"/>
              </a:spcBef>
              <a:spcAft>
                <a:spcPts val="0"/>
              </a:spcAft>
              <a:buNone/>
            </a:pPr>
            <a:r>
              <a:t/>
            </a:r>
            <a:endParaRPr b="1" sz="1200">
              <a:solidFill>
                <a:schemeClr val="dk1"/>
              </a:solidFill>
            </a:endParaRPr>
          </a:p>
          <a:p>
            <a:pPr indent="0" lvl="0" marL="0" rtl="0" algn="ctr">
              <a:spcBef>
                <a:spcPts val="0"/>
              </a:spcBef>
              <a:spcAft>
                <a:spcPts val="0"/>
              </a:spcAft>
              <a:buNone/>
            </a:pPr>
            <a:r>
              <a:rPr b="1" lang="en" sz="1200">
                <a:solidFill>
                  <a:schemeClr val="dk1"/>
                </a:solidFill>
              </a:rPr>
              <a:t>LED Light Panel</a:t>
            </a:r>
            <a:br>
              <a:rPr lang="en" sz="1200"/>
            </a:br>
            <a:r>
              <a:rPr lang="en" sz="1200"/>
              <a:t>Gives the whole room/area a boost of light (needs stand)</a:t>
            </a:r>
            <a:endParaRPr sz="1200"/>
          </a:p>
        </p:txBody>
      </p:sp>
      <p:sp>
        <p:nvSpPr>
          <p:cNvPr id="498" name="Google Shape;498;p80"/>
          <p:cNvSpPr txBox="1"/>
          <p:nvPr>
            <p:ph idx="4294967295" type="body"/>
          </p:nvPr>
        </p:nvSpPr>
        <p:spPr>
          <a:xfrm>
            <a:off x="5080275" y="1152475"/>
            <a:ext cx="2894400" cy="341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br>
              <a:rPr lang="en" sz="1200"/>
            </a:br>
            <a:r>
              <a:rPr b="1" lang="en" sz="1200">
                <a:solidFill>
                  <a:schemeClr val="dk1"/>
                </a:solidFill>
              </a:rPr>
              <a:t>Ring Light</a:t>
            </a:r>
            <a:br>
              <a:rPr lang="en" sz="1200"/>
            </a:br>
            <a:r>
              <a:rPr lang="en" sz="1200"/>
              <a:t>Light attaches to lens of camera.</a:t>
            </a:r>
            <a:endParaRPr sz="1200"/>
          </a:p>
          <a:p>
            <a:pPr indent="0" lvl="0" marL="0" rtl="0" algn="ctr">
              <a:spcBef>
                <a:spcPts val="0"/>
              </a:spcBef>
              <a:spcAft>
                <a:spcPts val="0"/>
              </a:spcAft>
              <a:buNone/>
            </a:pPr>
            <a:r>
              <a:rPr lang="en" sz="1200" u="sng">
                <a:solidFill>
                  <a:schemeClr val="hlink"/>
                </a:solidFill>
                <a:hlinkClick r:id="rId3"/>
              </a:rPr>
              <a:t>For giving light to profile faces</a:t>
            </a:r>
            <a:r>
              <a:rPr lang="en" sz="1200"/>
              <a:t>.</a:t>
            </a:r>
            <a:endParaRPr sz="1200"/>
          </a:p>
        </p:txBody>
      </p:sp>
      <p:pic>
        <p:nvPicPr>
          <p:cNvPr id="499" name="Google Shape;499;p80"/>
          <p:cNvPicPr preferRelativeResize="0"/>
          <p:nvPr/>
        </p:nvPicPr>
        <p:blipFill>
          <a:blip r:embed="rId4">
            <a:alphaModFix/>
          </a:blip>
          <a:stretch>
            <a:fillRect/>
          </a:stretch>
        </p:blipFill>
        <p:spPr>
          <a:xfrm>
            <a:off x="1319638" y="1152463"/>
            <a:ext cx="2593625" cy="2593625"/>
          </a:xfrm>
          <a:prstGeom prst="rect">
            <a:avLst/>
          </a:prstGeom>
          <a:noFill/>
          <a:ln>
            <a:noFill/>
          </a:ln>
        </p:spPr>
      </p:pic>
      <p:pic>
        <p:nvPicPr>
          <p:cNvPr id="500" name="Google Shape;500;p80"/>
          <p:cNvPicPr preferRelativeResize="0"/>
          <p:nvPr/>
        </p:nvPicPr>
        <p:blipFill>
          <a:blip r:embed="rId5">
            <a:alphaModFix/>
          </a:blip>
          <a:stretch>
            <a:fillRect/>
          </a:stretch>
        </p:blipFill>
        <p:spPr>
          <a:xfrm>
            <a:off x="5230738" y="1152450"/>
            <a:ext cx="2593625" cy="25936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pic>
        <p:nvPicPr>
          <p:cNvPr id="506" name="Google Shape;506;p81"/>
          <p:cNvPicPr preferRelativeResize="0"/>
          <p:nvPr/>
        </p:nvPicPr>
        <p:blipFill>
          <a:blip r:embed="rId3">
            <a:alphaModFix/>
          </a:blip>
          <a:stretch>
            <a:fillRect/>
          </a:stretch>
        </p:blipFill>
        <p:spPr>
          <a:xfrm>
            <a:off x="1535203" y="1152475"/>
            <a:ext cx="6073594" cy="3416400"/>
          </a:xfrm>
          <a:prstGeom prst="rect">
            <a:avLst/>
          </a:prstGeom>
          <a:noFill/>
          <a:ln>
            <a:noFill/>
          </a:ln>
        </p:spPr>
      </p:pic>
      <p:pic>
        <p:nvPicPr>
          <p:cNvPr id="507" name="Google Shape;507;p81"/>
          <p:cNvPicPr preferRelativeResize="0"/>
          <p:nvPr/>
        </p:nvPicPr>
        <p:blipFill rotWithShape="1">
          <a:blip r:embed="rId4">
            <a:alphaModFix/>
          </a:blip>
          <a:srcRect b="50556" l="6122" r="62735" t="38309"/>
          <a:stretch/>
        </p:blipFill>
        <p:spPr>
          <a:xfrm>
            <a:off x="3148175" y="2574325"/>
            <a:ext cx="2847651" cy="572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9">
            <a:hlinkClick r:id="rId3"/>
          </p:cNvPr>
          <p:cNvPicPr preferRelativeResize="0"/>
          <p:nvPr/>
        </p:nvPicPr>
        <p:blipFill>
          <a:blip r:embed="rId4">
            <a:alphaModFix/>
          </a:blip>
          <a:stretch>
            <a:fillRect/>
          </a:stretch>
        </p:blipFill>
        <p:spPr>
          <a:xfrm>
            <a:off x="1751185" y="456150"/>
            <a:ext cx="5641626" cy="4231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graphicFrame>
        <p:nvGraphicFramePr>
          <p:cNvPr id="513" name="Google Shape;513;p82"/>
          <p:cNvGraphicFramePr/>
          <p:nvPr/>
        </p:nvGraphicFramePr>
        <p:xfrm>
          <a:off x="311675" y="1371750"/>
          <a:ext cx="3000000" cy="3000000"/>
        </p:xfrm>
        <a:graphic>
          <a:graphicData uri="http://schemas.openxmlformats.org/drawingml/2006/table">
            <a:tbl>
              <a:tblPr>
                <a:noFill/>
                <a:tableStyleId>{0EBC2E84-6E62-4DA4-B493-D8E97A6A665D}</a:tableStyleId>
              </a:tblPr>
              <a:tblGrid>
                <a:gridCol w="1704125"/>
                <a:gridCol w="1704125"/>
                <a:gridCol w="1704125"/>
                <a:gridCol w="1704125"/>
                <a:gridCol w="1704125"/>
              </a:tblGrid>
              <a:tr h="354350">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Light</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Aperture</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Shutter Speed</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ISO</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Exposure</a:t>
                      </a:r>
                      <a:endParaRPr b="1" sz="1200">
                        <a:solidFill>
                          <a:srgbClr val="FF4265"/>
                        </a:solidFill>
                        <a:latin typeface="Carme"/>
                        <a:ea typeface="Carme"/>
                        <a:cs typeface="Carme"/>
                        <a:sym typeface="Carme"/>
                      </a:endParaRPr>
                    </a:p>
                  </a:txBody>
                  <a:tcPr marT="91425" marB="91425" marR="91425" marL="91425" anchor="ctr">
                    <a:solidFill>
                      <a:schemeClr val="lt2"/>
                    </a:solidFill>
                  </a:tcPr>
                </a:tc>
              </a:tr>
              <a:tr h="530600">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Strength</a:t>
                      </a:r>
                      <a:r>
                        <a:rPr lang="en" sz="1000">
                          <a:solidFill>
                            <a:schemeClr val="dk1"/>
                          </a:solidFill>
                          <a:latin typeface="Carme"/>
                          <a:ea typeface="Carme"/>
                          <a:cs typeface="Carme"/>
                          <a:sym typeface="Carme"/>
                        </a:rPr>
                        <a:t> of Light</a:t>
                      </a:r>
                      <a:endParaRPr sz="1000">
                        <a:solidFill>
                          <a:schemeClr val="dk1"/>
                        </a:solidFill>
                        <a:latin typeface="Carme"/>
                        <a:ea typeface="Carme"/>
                        <a:cs typeface="Carme"/>
                        <a:sym typeface="Carme"/>
                      </a:endParaRPr>
                    </a:p>
                  </a:txBody>
                  <a:tcPr marT="91425" marB="91425" marR="91425" marL="91425" anchor="ctr">
                    <a:solidFill>
                      <a:schemeClr val="lt1"/>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light</a:t>
                      </a:r>
                      <a:r>
                        <a:rPr lang="en" sz="1000">
                          <a:solidFill>
                            <a:schemeClr val="dk1"/>
                          </a:solidFill>
                          <a:latin typeface="Carme"/>
                          <a:ea typeface="Carme"/>
                          <a:cs typeface="Carme"/>
                          <a:sym typeface="Carme"/>
                        </a:rPr>
                        <a:t> </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receives per certain time</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lt2"/>
                          </a:solidFill>
                          <a:latin typeface="Carme"/>
                          <a:ea typeface="Carme"/>
                          <a:cs typeface="Carme"/>
                          <a:sym typeface="Carme"/>
                        </a:rPr>
                        <a:t>(Size of aperture hole)</a:t>
                      </a:r>
                      <a:endParaRPr sz="1000">
                        <a:solidFill>
                          <a:schemeClr val="lt2"/>
                        </a:solidFill>
                        <a:latin typeface="Carme"/>
                        <a:ea typeface="Carme"/>
                        <a:cs typeface="Carme"/>
                        <a:sym typeface="Carme"/>
                      </a:endParaRPr>
                    </a:p>
                  </a:txBody>
                  <a:tcPr marT="91425" marB="91425" marR="91425" marL="91425" anchor="ctr">
                    <a:solidFill>
                      <a:schemeClr val="lt1"/>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time</a:t>
                      </a:r>
                      <a:endParaRPr b="1" sz="1000">
                        <a:solidFill>
                          <a:schemeClr val="accent6"/>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accepts light</a:t>
                      </a:r>
                      <a:endParaRPr sz="1000">
                        <a:solidFill>
                          <a:schemeClr val="dk1"/>
                        </a:solidFill>
                        <a:latin typeface="Carme"/>
                        <a:ea typeface="Carme"/>
                        <a:cs typeface="Carme"/>
                        <a:sym typeface="Carme"/>
                      </a:endParaRPr>
                    </a:p>
                  </a:txBody>
                  <a:tcPr marT="91425" marB="91425" marR="91425" marL="91425" anchor="ctr">
                    <a:solidFill>
                      <a:schemeClr val="lt1"/>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Sensitivity</a:t>
                      </a:r>
                      <a:r>
                        <a:rPr lang="en" sz="1000">
                          <a:solidFill>
                            <a:schemeClr val="dk1"/>
                          </a:solidFill>
                          <a:latin typeface="Carme"/>
                          <a:ea typeface="Carme"/>
                          <a:cs typeface="Carme"/>
                          <a:sym typeface="Carme"/>
                        </a:rPr>
                        <a:t> of sensor(film)</a:t>
                      </a:r>
                      <a:endParaRPr sz="1000">
                        <a:solidFill>
                          <a:schemeClr val="dk1"/>
                        </a:solidFill>
                        <a:latin typeface="Carme"/>
                        <a:ea typeface="Carme"/>
                        <a:cs typeface="Carme"/>
                        <a:sym typeface="Carme"/>
                      </a:endParaRPr>
                    </a:p>
                  </a:txBody>
                  <a:tcPr marT="91425" marB="91425" marR="91425" marL="91425" anchor="ctr">
                    <a:solidFill>
                      <a:schemeClr val="lt1"/>
                    </a:solidFill>
                  </a:tcPr>
                </a:tc>
                <a:tc>
                  <a:txBody>
                    <a:bodyPr>
                      <a:noAutofit/>
                    </a:bodyPr>
                    <a:lstStyle/>
                    <a:p>
                      <a:pPr indent="0" lvl="0" marL="0" rtl="0" algn="ctr">
                        <a:spcBef>
                          <a:spcPts val="0"/>
                        </a:spcBef>
                        <a:spcAft>
                          <a:spcPts val="0"/>
                        </a:spcAft>
                        <a:buNone/>
                      </a:pPr>
                      <a:r>
                        <a:rPr lang="en" sz="1000">
                          <a:solidFill>
                            <a:schemeClr val="dk1"/>
                          </a:solidFill>
                          <a:latin typeface="Carme"/>
                          <a:ea typeface="Carme"/>
                          <a:cs typeface="Carme"/>
                          <a:sym typeface="Carme"/>
                        </a:rPr>
                        <a:t>Result</a:t>
                      </a:r>
                      <a:endParaRPr sz="1000">
                        <a:solidFill>
                          <a:schemeClr val="dk1"/>
                        </a:solidFill>
                        <a:latin typeface="Carme"/>
                        <a:ea typeface="Carme"/>
                        <a:cs typeface="Carme"/>
                        <a:sym typeface="Carme"/>
                      </a:endParaRPr>
                    </a:p>
                  </a:txBody>
                  <a:tcPr marT="91425" marB="91425" marR="91425" marL="91425" anchor="ctr">
                    <a:solidFill>
                      <a:schemeClr val="lt1"/>
                    </a:solidFill>
                  </a:tcPr>
                </a:tc>
              </a:tr>
              <a:tr h="1853325">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Daylight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Cloudy</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Strobe (flash) 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Tungsten light</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f1.4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f1.8</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f16</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f22</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2</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 / 16</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 / 32</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 / 6400 (sec)</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200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400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800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+2</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-2</a:t>
                      </a:r>
                      <a:endParaRPr sz="1200">
                        <a:solidFill>
                          <a:schemeClr val="dk1"/>
                        </a:solidFill>
                        <a:latin typeface="Carme"/>
                        <a:ea typeface="Carme"/>
                        <a:cs typeface="Carme"/>
                        <a:sym typeface="Carme"/>
                      </a:endParaRPr>
                    </a:p>
                  </a:txBody>
                  <a:tcPr marT="91425" marB="91425" marR="91425" marL="91425" anchor="ctr">
                    <a:solidFill>
                      <a:srgbClr val="666666"/>
                    </a:solidFill>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graphicFrame>
        <p:nvGraphicFramePr>
          <p:cNvPr id="519" name="Google Shape;519;p83"/>
          <p:cNvGraphicFramePr/>
          <p:nvPr/>
        </p:nvGraphicFramePr>
        <p:xfrm>
          <a:off x="311625" y="1152450"/>
          <a:ext cx="3000000" cy="3000000"/>
        </p:xfrm>
        <a:graphic>
          <a:graphicData uri="http://schemas.openxmlformats.org/drawingml/2006/table">
            <a:tbl>
              <a:tblPr>
                <a:noFill/>
                <a:tableStyleId>{0EBC2E84-6E62-4DA4-B493-D8E97A6A665D}</a:tableStyleId>
              </a:tblPr>
              <a:tblGrid>
                <a:gridCol w="1704125"/>
                <a:gridCol w="1704125"/>
                <a:gridCol w="1704125"/>
                <a:gridCol w="1704125"/>
                <a:gridCol w="1704125"/>
              </a:tblGrid>
              <a:tr h="354350">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Light</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Aperture</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Shutter Speed</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ISO</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Exposure</a:t>
                      </a:r>
                      <a:endParaRPr b="1" sz="1200">
                        <a:solidFill>
                          <a:srgbClr val="FF4265"/>
                        </a:solidFill>
                        <a:latin typeface="Carme"/>
                        <a:ea typeface="Carme"/>
                        <a:cs typeface="Carme"/>
                        <a:sym typeface="Carme"/>
                      </a:endParaRPr>
                    </a:p>
                  </a:txBody>
                  <a:tcPr marT="91425" marB="91425" marR="91425" marL="91425" anchor="ctr">
                    <a:solidFill>
                      <a:schemeClr val="lt2"/>
                    </a:solidFill>
                  </a:tcPr>
                </a:tc>
              </a:tr>
              <a:tr h="530600">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Strength</a:t>
                      </a:r>
                      <a:r>
                        <a:rPr lang="en" sz="1000">
                          <a:solidFill>
                            <a:schemeClr val="dk1"/>
                          </a:solidFill>
                          <a:latin typeface="Carme"/>
                          <a:ea typeface="Carme"/>
                          <a:cs typeface="Carme"/>
                          <a:sym typeface="Carme"/>
                        </a:rPr>
                        <a:t> of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light</a:t>
                      </a:r>
                      <a:r>
                        <a:rPr lang="en" sz="1000">
                          <a:solidFill>
                            <a:schemeClr val="dk1"/>
                          </a:solidFill>
                          <a:latin typeface="Carme"/>
                          <a:ea typeface="Carme"/>
                          <a:cs typeface="Carme"/>
                          <a:sym typeface="Carme"/>
                        </a:rPr>
                        <a:t> </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receives per certain time</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lt2"/>
                          </a:solidFill>
                          <a:latin typeface="Carme"/>
                          <a:ea typeface="Carme"/>
                          <a:cs typeface="Carme"/>
                          <a:sym typeface="Carme"/>
                        </a:rPr>
                        <a:t>(Size of aperture hole)</a:t>
                      </a:r>
                      <a:endParaRPr sz="1000">
                        <a:solidFill>
                          <a:schemeClr val="lt2"/>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time</a:t>
                      </a:r>
                      <a:endParaRPr b="1" sz="1000">
                        <a:solidFill>
                          <a:schemeClr val="accent6"/>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accepts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Sensitivity</a:t>
                      </a:r>
                      <a:r>
                        <a:rPr lang="en" sz="1000">
                          <a:solidFill>
                            <a:schemeClr val="dk1"/>
                          </a:solidFill>
                          <a:latin typeface="Carme"/>
                          <a:ea typeface="Carme"/>
                          <a:cs typeface="Carme"/>
                          <a:sym typeface="Carme"/>
                        </a:rPr>
                        <a:t> of sensor(film)</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lang="en" sz="1000">
                          <a:solidFill>
                            <a:schemeClr val="dk1"/>
                          </a:solidFill>
                          <a:latin typeface="Carme"/>
                          <a:ea typeface="Carme"/>
                          <a:cs typeface="Carme"/>
                          <a:sym typeface="Carme"/>
                        </a:rPr>
                        <a:t>Result</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txBody>
                  <a:tcPr marT="91425" marB="91425" marR="91425" marL="91425" anchor="ctr">
                    <a:solidFill>
                      <a:srgbClr val="000000"/>
                    </a:solidFill>
                  </a:tcPr>
                </a:tc>
              </a:tr>
              <a:tr h="1853325">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Daylight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f4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0</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lt2"/>
                          </a:solidFill>
                          <a:latin typeface="Carme"/>
                          <a:ea typeface="Carme"/>
                          <a:cs typeface="Carme"/>
                          <a:sym typeface="Carme"/>
                        </a:rPr>
                        <a:t> (Normal Exposure)</a:t>
                      </a:r>
                      <a:endParaRPr sz="1200">
                        <a:solidFill>
                          <a:schemeClr val="lt2"/>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r>
            </a:tbl>
          </a:graphicData>
        </a:graphic>
      </p:graphicFrame>
      <p:sp>
        <p:nvSpPr>
          <p:cNvPr id="520" name="Google Shape;520;p83"/>
          <p:cNvSpPr txBox="1"/>
          <p:nvPr>
            <p:ph idx="4294967295" type="body"/>
          </p:nvPr>
        </p:nvSpPr>
        <p:spPr>
          <a:xfrm>
            <a:off x="311700" y="4230575"/>
            <a:ext cx="8512500" cy="60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
              <a:t>Let’s assume that with these settings you can get normal exposure.</a:t>
            </a:r>
            <a:endParaRPr sz="10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graphicFrame>
        <p:nvGraphicFramePr>
          <p:cNvPr id="526" name="Google Shape;526;p84"/>
          <p:cNvGraphicFramePr/>
          <p:nvPr/>
        </p:nvGraphicFramePr>
        <p:xfrm>
          <a:off x="311625" y="1152450"/>
          <a:ext cx="3000000" cy="3000000"/>
        </p:xfrm>
        <a:graphic>
          <a:graphicData uri="http://schemas.openxmlformats.org/drawingml/2006/table">
            <a:tbl>
              <a:tblPr>
                <a:noFill/>
                <a:tableStyleId>{0EBC2E84-6E62-4DA4-B493-D8E97A6A665D}</a:tableStyleId>
              </a:tblPr>
              <a:tblGrid>
                <a:gridCol w="1704125"/>
                <a:gridCol w="1704125"/>
                <a:gridCol w="1704125"/>
                <a:gridCol w="1704125"/>
                <a:gridCol w="1704125"/>
              </a:tblGrid>
              <a:tr h="354350">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Light</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Aperture</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Shutter Speed</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ISO</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Exposure</a:t>
                      </a:r>
                      <a:endParaRPr b="1" sz="1200">
                        <a:solidFill>
                          <a:srgbClr val="FF4265"/>
                        </a:solidFill>
                        <a:latin typeface="Carme"/>
                        <a:ea typeface="Carme"/>
                        <a:cs typeface="Carme"/>
                        <a:sym typeface="Carme"/>
                      </a:endParaRPr>
                    </a:p>
                  </a:txBody>
                  <a:tcPr marT="91425" marB="91425" marR="91425" marL="91425" anchor="ctr">
                    <a:solidFill>
                      <a:schemeClr val="lt2"/>
                    </a:solidFill>
                  </a:tcPr>
                </a:tc>
              </a:tr>
              <a:tr h="530600">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Strength</a:t>
                      </a:r>
                      <a:r>
                        <a:rPr lang="en" sz="1000">
                          <a:solidFill>
                            <a:schemeClr val="dk1"/>
                          </a:solidFill>
                          <a:latin typeface="Carme"/>
                          <a:ea typeface="Carme"/>
                          <a:cs typeface="Carme"/>
                          <a:sym typeface="Carme"/>
                        </a:rPr>
                        <a:t> of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light</a:t>
                      </a:r>
                      <a:r>
                        <a:rPr lang="en" sz="1000">
                          <a:solidFill>
                            <a:schemeClr val="dk1"/>
                          </a:solidFill>
                          <a:latin typeface="Carme"/>
                          <a:ea typeface="Carme"/>
                          <a:cs typeface="Carme"/>
                          <a:sym typeface="Carme"/>
                        </a:rPr>
                        <a:t> </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receives per certain time</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lt2"/>
                          </a:solidFill>
                          <a:latin typeface="Carme"/>
                          <a:ea typeface="Carme"/>
                          <a:cs typeface="Carme"/>
                          <a:sym typeface="Carme"/>
                        </a:rPr>
                        <a:t>(Size of aperture hole)</a:t>
                      </a:r>
                      <a:endParaRPr sz="1000">
                        <a:solidFill>
                          <a:schemeClr val="lt2"/>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time</a:t>
                      </a:r>
                      <a:endParaRPr b="1" sz="1000">
                        <a:solidFill>
                          <a:schemeClr val="accent6"/>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accepts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Sensitivity</a:t>
                      </a:r>
                      <a:r>
                        <a:rPr lang="en" sz="1000">
                          <a:solidFill>
                            <a:schemeClr val="dk1"/>
                          </a:solidFill>
                          <a:latin typeface="Carme"/>
                          <a:ea typeface="Carme"/>
                          <a:cs typeface="Carme"/>
                          <a:sym typeface="Carme"/>
                        </a:rPr>
                        <a:t> of sensor(film)</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lang="en" sz="1000">
                          <a:solidFill>
                            <a:schemeClr val="dk1"/>
                          </a:solidFill>
                          <a:latin typeface="Carme"/>
                          <a:ea typeface="Carme"/>
                          <a:cs typeface="Carme"/>
                          <a:sym typeface="Carme"/>
                        </a:rPr>
                        <a:t>Result</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txBody>
                  <a:tcPr marT="91425" marB="91425" marR="91425" marL="91425" anchor="ctr">
                    <a:solidFill>
                      <a:srgbClr val="000000"/>
                    </a:solidFill>
                  </a:tcPr>
                </a:tc>
              </a:tr>
              <a:tr h="1853325">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Daylight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f4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0</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lt2"/>
                          </a:solidFill>
                          <a:latin typeface="Carme"/>
                          <a:ea typeface="Carme"/>
                          <a:cs typeface="Carme"/>
                          <a:sym typeface="Carme"/>
                        </a:rPr>
                        <a:t> (Normal Exposure)</a:t>
                      </a:r>
                      <a:endParaRPr sz="1200">
                        <a:solidFill>
                          <a:schemeClr val="lt2"/>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r>
            </a:tbl>
          </a:graphicData>
        </a:graphic>
      </p:graphicFrame>
      <p:pic>
        <p:nvPicPr>
          <p:cNvPr id="527" name="Google Shape;527;p84"/>
          <p:cNvPicPr preferRelativeResize="0"/>
          <p:nvPr/>
        </p:nvPicPr>
        <p:blipFill rotWithShape="1">
          <a:blip r:embed="rId3">
            <a:alphaModFix/>
          </a:blip>
          <a:srcRect b="50556" l="6122" r="62735" t="38309"/>
          <a:stretch/>
        </p:blipFill>
        <p:spPr>
          <a:xfrm>
            <a:off x="7128125" y="1967175"/>
            <a:ext cx="1698301" cy="341548"/>
          </a:xfrm>
          <a:prstGeom prst="rect">
            <a:avLst/>
          </a:prstGeom>
          <a:noFill/>
          <a:ln>
            <a:noFill/>
          </a:ln>
        </p:spPr>
      </p:pic>
      <p:sp>
        <p:nvSpPr>
          <p:cNvPr id="528" name="Google Shape;528;p84"/>
          <p:cNvSpPr txBox="1"/>
          <p:nvPr>
            <p:ph idx="4294967295" type="body"/>
          </p:nvPr>
        </p:nvSpPr>
        <p:spPr>
          <a:xfrm>
            <a:off x="311700" y="4230575"/>
            <a:ext cx="8512500" cy="60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
              <a:t>Let’s assume that with these settings you can get normal exposure.</a:t>
            </a:r>
            <a:endParaRPr sz="1000"/>
          </a:p>
        </p:txBody>
      </p:sp>
      <p:sp>
        <p:nvSpPr>
          <p:cNvPr id="529" name="Google Shape;529;p84"/>
          <p:cNvSpPr txBox="1"/>
          <p:nvPr/>
        </p:nvSpPr>
        <p:spPr>
          <a:xfrm>
            <a:off x="1841032" y="3194352"/>
            <a:ext cx="57402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400">
                <a:solidFill>
                  <a:srgbClr val="FF4265"/>
                </a:solidFill>
                <a:latin typeface="Carme"/>
                <a:ea typeface="Carme"/>
                <a:cs typeface="Carme"/>
                <a:sym typeface="Carme"/>
              </a:rPr>
              <a:t>x                      x                      x                      = </a:t>
            </a:r>
            <a:endParaRPr b="1" sz="2400">
              <a:solidFill>
                <a:srgbClr val="FF4265"/>
              </a:solidFill>
              <a:latin typeface="Carme"/>
              <a:ea typeface="Carme"/>
              <a:cs typeface="Carme"/>
              <a:sym typeface="Carm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graphicFrame>
        <p:nvGraphicFramePr>
          <p:cNvPr id="535" name="Google Shape;535;p85"/>
          <p:cNvGraphicFramePr/>
          <p:nvPr/>
        </p:nvGraphicFramePr>
        <p:xfrm>
          <a:off x="311625" y="1152450"/>
          <a:ext cx="3000000" cy="3000000"/>
        </p:xfrm>
        <a:graphic>
          <a:graphicData uri="http://schemas.openxmlformats.org/drawingml/2006/table">
            <a:tbl>
              <a:tblPr>
                <a:noFill/>
                <a:tableStyleId>{0EBC2E84-6E62-4DA4-B493-D8E97A6A665D}</a:tableStyleId>
              </a:tblPr>
              <a:tblGrid>
                <a:gridCol w="1704125"/>
                <a:gridCol w="1704125"/>
                <a:gridCol w="1704125"/>
                <a:gridCol w="1704125"/>
                <a:gridCol w="1704125"/>
              </a:tblGrid>
              <a:tr h="354350">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Light</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Aperture</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Shutter Speed</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ISO</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Exposure</a:t>
                      </a:r>
                      <a:endParaRPr b="1" sz="1200">
                        <a:solidFill>
                          <a:srgbClr val="FF4265"/>
                        </a:solidFill>
                        <a:latin typeface="Carme"/>
                        <a:ea typeface="Carme"/>
                        <a:cs typeface="Carme"/>
                        <a:sym typeface="Carme"/>
                      </a:endParaRPr>
                    </a:p>
                  </a:txBody>
                  <a:tcPr marT="91425" marB="91425" marR="91425" marL="91425" anchor="ctr">
                    <a:solidFill>
                      <a:schemeClr val="lt2"/>
                    </a:solidFill>
                  </a:tcPr>
                </a:tc>
              </a:tr>
              <a:tr h="530600">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Strength</a:t>
                      </a:r>
                      <a:r>
                        <a:rPr lang="en" sz="1000">
                          <a:solidFill>
                            <a:schemeClr val="dk1"/>
                          </a:solidFill>
                          <a:latin typeface="Carme"/>
                          <a:ea typeface="Carme"/>
                          <a:cs typeface="Carme"/>
                          <a:sym typeface="Carme"/>
                        </a:rPr>
                        <a:t> of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light</a:t>
                      </a:r>
                      <a:r>
                        <a:rPr lang="en" sz="1000">
                          <a:solidFill>
                            <a:schemeClr val="dk1"/>
                          </a:solidFill>
                          <a:latin typeface="Carme"/>
                          <a:ea typeface="Carme"/>
                          <a:cs typeface="Carme"/>
                          <a:sym typeface="Carme"/>
                        </a:rPr>
                        <a:t> </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receives per certain time</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lt2"/>
                          </a:solidFill>
                          <a:latin typeface="Carme"/>
                          <a:ea typeface="Carme"/>
                          <a:cs typeface="Carme"/>
                          <a:sym typeface="Carme"/>
                        </a:rPr>
                        <a:t>(Size of aperture hole)</a:t>
                      </a:r>
                      <a:endParaRPr sz="1000">
                        <a:solidFill>
                          <a:schemeClr val="lt2"/>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time</a:t>
                      </a:r>
                      <a:endParaRPr b="1" sz="1000">
                        <a:solidFill>
                          <a:schemeClr val="accent6"/>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accepts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Sensitivity</a:t>
                      </a:r>
                      <a:r>
                        <a:rPr lang="en" sz="1000">
                          <a:solidFill>
                            <a:schemeClr val="dk1"/>
                          </a:solidFill>
                          <a:latin typeface="Carme"/>
                          <a:ea typeface="Carme"/>
                          <a:cs typeface="Carme"/>
                          <a:sym typeface="Carme"/>
                        </a:rPr>
                        <a:t> of sensor(film)</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lang="en" sz="1000">
                          <a:solidFill>
                            <a:schemeClr val="dk1"/>
                          </a:solidFill>
                          <a:latin typeface="Carme"/>
                          <a:ea typeface="Carme"/>
                          <a:cs typeface="Carme"/>
                          <a:sym typeface="Carme"/>
                        </a:rPr>
                        <a:t>Result</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txBody>
                  <a:tcPr marT="91425" marB="91425" marR="91425" marL="91425" anchor="ctr">
                    <a:solidFill>
                      <a:srgbClr val="000000"/>
                    </a:solidFill>
                  </a:tcPr>
                </a:tc>
              </a:tr>
              <a:tr h="1853325">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Daylight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f4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FF4265"/>
                          </a:solidFill>
                          <a:latin typeface="Carme"/>
                          <a:ea typeface="Carme"/>
                          <a:cs typeface="Carme"/>
                          <a:sym typeface="Carme"/>
                        </a:rPr>
                        <a:t>1/8</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0.5</a:t>
                      </a:r>
                      <a:endParaRPr sz="1200">
                        <a:solidFill>
                          <a:srgbClr val="FF4265"/>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FF4265"/>
                          </a:solidFill>
                          <a:latin typeface="Carme"/>
                          <a:ea typeface="Carme"/>
                          <a:cs typeface="Carme"/>
                          <a:sym typeface="Carme"/>
                        </a:rPr>
                        <a:t>-1</a:t>
                      </a:r>
                      <a:endParaRPr sz="1200">
                        <a:solidFill>
                          <a:srgbClr val="FF4265"/>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 (Under Exposure)</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0.5</a:t>
                      </a:r>
                      <a:endParaRPr sz="1200">
                        <a:solidFill>
                          <a:srgbClr val="FF4265"/>
                        </a:solidFill>
                        <a:latin typeface="Carme"/>
                        <a:ea typeface="Carme"/>
                        <a:cs typeface="Carme"/>
                        <a:sym typeface="Carme"/>
                      </a:endParaRPr>
                    </a:p>
                  </a:txBody>
                  <a:tcPr marT="91425" marB="91425" marR="91425" marL="91425" anchor="ctr">
                    <a:solidFill>
                      <a:srgbClr val="666666"/>
                    </a:solidFill>
                  </a:tcPr>
                </a:tc>
              </a:tr>
            </a:tbl>
          </a:graphicData>
        </a:graphic>
      </p:graphicFrame>
      <p:pic>
        <p:nvPicPr>
          <p:cNvPr id="536" name="Google Shape;536;p85"/>
          <p:cNvPicPr preferRelativeResize="0"/>
          <p:nvPr/>
        </p:nvPicPr>
        <p:blipFill rotWithShape="1">
          <a:blip r:embed="rId3">
            <a:alphaModFix/>
          </a:blip>
          <a:srcRect b="50556" l="6122" r="62735" t="38309"/>
          <a:stretch/>
        </p:blipFill>
        <p:spPr>
          <a:xfrm>
            <a:off x="7128125" y="1967175"/>
            <a:ext cx="1698301" cy="341548"/>
          </a:xfrm>
          <a:prstGeom prst="rect">
            <a:avLst/>
          </a:prstGeom>
          <a:noFill/>
          <a:ln>
            <a:noFill/>
          </a:ln>
        </p:spPr>
      </p:pic>
      <p:sp>
        <p:nvSpPr>
          <p:cNvPr id="537" name="Google Shape;537;p85"/>
          <p:cNvSpPr txBox="1"/>
          <p:nvPr>
            <p:ph idx="4294967295" type="body"/>
          </p:nvPr>
        </p:nvSpPr>
        <p:spPr>
          <a:xfrm>
            <a:off x="311700" y="4230575"/>
            <a:ext cx="8512500" cy="60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
              <a:t>But you want the shutter speed twice faster, then it becomes under-exposed.</a:t>
            </a:r>
            <a:endParaRPr sz="10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graphicFrame>
        <p:nvGraphicFramePr>
          <p:cNvPr id="543" name="Google Shape;543;p86"/>
          <p:cNvGraphicFramePr/>
          <p:nvPr/>
        </p:nvGraphicFramePr>
        <p:xfrm>
          <a:off x="311625" y="1152450"/>
          <a:ext cx="3000000" cy="3000000"/>
        </p:xfrm>
        <a:graphic>
          <a:graphicData uri="http://schemas.openxmlformats.org/drawingml/2006/table">
            <a:tbl>
              <a:tblPr>
                <a:noFill/>
                <a:tableStyleId>{0EBC2E84-6E62-4DA4-B493-D8E97A6A665D}</a:tableStyleId>
              </a:tblPr>
              <a:tblGrid>
                <a:gridCol w="1704125"/>
                <a:gridCol w="1704125"/>
                <a:gridCol w="1704125"/>
                <a:gridCol w="1704125"/>
                <a:gridCol w="1704125"/>
              </a:tblGrid>
              <a:tr h="354350">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Light</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Aperture</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Shutter Speed</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ISO</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Exposure</a:t>
                      </a:r>
                      <a:endParaRPr b="1" sz="1200">
                        <a:solidFill>
                          <a:srgbClr val="FF4265"/>
                        </a:solidFill>
                        <a:latin typeface="Carme"/>
                        <a:ea typeface="Carme"/>
                        <a:cs typeface="Carme"/>
                        <a:sym typeface="Carme"/>
                      </a:endParaRPr>
                    </a:p>
                  </a:txBody>
                  <a:tcPr marT="91425" marB="91425" marR="91425" marL="91425" anchor="ctr">
                    <a:solidFill>
                      <a:schemeClr val="lt2"/>
                    </a:solidFill>
                  </a:tcPr>
                </a:tc>
              </a:tr>
              <a:tr h="530600">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Strength</a:t>
                      </a:r>
                      <a:r>
                        <a:rPr lang="en" sz="1000">
                          <a:solidFill>
                            <a:schemeClr val="dk1"/>
                          </a:solidFill>
                          <a:latin typeface="Carme"/>
                          <a:ea typeface="Carme"/>
                          <a:cs typeface="Carme"/>
                          <a:sym typeface="Carme"/>
                        </a:rPr>
                        <a:t> of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light</a:t>
                      </a:r>
                      <a:r>
                        <a:rPr lang="en" sz="1000">
                          <a:solidFill>
                            <a:schemeClr val="dk1"/>
                          </a:solidFill>
                          <a:latin typeface="Carme"/>
                          <a:ea typeface="Carme"/>
                          <a:cs typeface="Carme"/>
                          <a:sym typeface="Carme"/>
                        </a:rPr>
                        <a:t> </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receives per certain time</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lt2"/>
                          </a:solidFill>
                          <a:latin typeface="Carme"/>
                          <a:ea typeface="Carme"/>
                          <a:cs typeface="Carme"/>
                          <a:sym typeface="Carme"/>
                        </a:rPr>
                        <a:t>(Size of aperture hole)</a:t>
                      </a:r>
                      <a:endParaRPr sz="1000">
                        <a:solidFill>
                          <a:schemeClr val="lt2"/>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time</a:t>
                      </a:r>
                      <a:endParaRPr b="1" sz="1000">
                        <a:solidFill>
                          <a:schemeClr val="accent6"/>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accepts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Sensitivity</a:t>
                      </a:r>
                      <a:r>
                        <a:rPr lang="en" sz="1000">
                          <a:solidFill>
                            <a:schemeClr val="dk1"/>
                          </a:solidFill>
                          <a:latin typeface="Carme"/>
                          <a:ea typeface="Carme"/>
                          <a:cs typeface="Carme"/>
                          <a:sym typeface="Carme"/>
                        </a:rPr>
                        <a:t> of sensor(film)</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lang="en" sz="1000">
                          <a:solidFill>
                            <a:schemeClr val="dk1"/>
                          </a:solidFill>
                          <a:latin typeface="Carme"/>
                          <a:ea typeface="Carme"/>
                          <a:cs typeface="Carme"/>
                          <a:sym typeface="Carme"/>
                        </a:rPr>
                        <a:t>Result</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txBody>
                  <a:tcPr marT="91425" marB="91425" marR="91425" marL="91425" anchor="ctr">
                    <a:solidFill>
                      <a:srgbClr val="000000"/>
                    </a:solidFill>
                  </a:tcPr>
                </a:tc>
              </a:tr>
              <a:tr h="1853325">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Daylight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00FFFF"/>
                          </a:solidFill>
                          <a:latin typeface="Carme"/>
                          <a:ea typeface="Carme"/>
                          <a:cs typeface="Carme"/>
                          <a:sym typeface="Carme"/>
                        </a:rPr>
                        <a:t>f2.8</a:t>
                      </a:r>
                      <a:endParaRPr sz="1200">
                        <a:solidFill>
                          <a:srgbClr val="00FFFF"/>
                        </a:solidFill>
                        <a:latin typeface="Carme"/>
                        <a:ea typeface="Carme"/>
                        <a:cs typeface="Carme"/>
                        <a:sym typeface="Carme"/>
                      </a:endParaRPr>
                    </a:p>
                    <a:p>
                      <a:pPr indent="0" lvl="0" marL="0" rtl="0" algn="ctr">
                        <a:spcBef>
                          <a:spcPts val="0"/>
                        </a:spcBef>
                        <a:spcAft>
                          <a:spcPts val="0"/>
                        </a:spcAft>
                        <a:buNone/>
                      </a:pPr>
                      <a:r>
                        <a:t/>
                      </a:r>
                      <a:endParaRPr sz="1200">
                        <a:solidFill>
                          <a:srgbClr val="00FFFF"/>
                        </a:solidFill>
                        <a:latin typeface="Carme"/>
                        <a:ea typeface="Carme"/>
                        <a:cs typeface="Carme"/>
                        <a:sym typeface="Carme"/>
                      </a:endParaRPr>
                    </a:p>
                    <a:p>
                      <a:pPr indent="0" lvl="0" marL="0" rtl="0" algn="ctr">
                        <a:spcBef>
                          <a:spcPts val="0"/>
                        </a:spcBef>
                        <a:spcAft>
                          <a:spcPts val="0"/>
                        </a:spcAft>
                        <a:buNone/>
                      </a:pPr>
                      <a:r>
                        <a:t/>
                      </a:r>
                      <a:endParaRPr sz="1200">
                        <a:solidFill>
                          <a:srgbClr val="00FFFF"/>
                        </a:solidFill>
                        <a:latin typeface="Carme"/>
                        <a:ea typeface="Carme"/>
                        <a:cs typeface="Carme"/>
                        <a:sym typeface="Carme"/>
                      </a:endParaRPr>
                    </a:p>
                    <a:p>
                      <a:pPr indent="0" lvl="0" marL="0" rtl="0" algn="ctr">
                        <a:spcBef>
                          <a:spcPts val="0"/>
                        </a:spcBef>
                        <a:spcAft>
                          <a:spcPts val="0"/>
                        </a:spcAft>
                        <a:buNone/>
                      </a:pPr>
                      <a:r>
                        <a:rPr lang="en" sz="1200">
                          <a:solidFill>
                            <a:srgbClr val="00FFFF"/>
                          </a:solidFill>
                          <a:latin typeface="Carme"/>
                          <a:ea typeface="Carme"/>
                          <a:cs typeface="Carme"/>
                          <a:sym typeface="Carme"/>
                        </a:rPr>
                        <a:t>2.0</a:t>
                      </a:r>
                      <a:endParaRPr sz="1200">
                        <a:solidFill>
                          <a:srgbClr val="00FFFF"/>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FF4265"/>
                          </a:solidFill>
                          <a:latin typeface="Carme"/>
                          <a:ea typeface="Carme"/>
                          <a:cs typeface="Carme"/>
                          <a:sym typeface="Carme"/>
                        </a:rPr>
                        <a:t>1/8</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0.5</a:t>
                      </a:r>
                      <a:endParaRPr sz="1200">
                        <a:solidFill>
                          <a:srgbClr val="FF4265"/>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00FFFF"/>
                          </a:solidFill>
                          <a:latin typeface="Carme"/>
                          <a:ea typeface="Carme"/>
                          <a:cs typeface="Carme"/>
                          <a:sym typeface="Carme"/>
                        </a:rPr>
                        <a:t>0</a:t>
                      </a:r>
                      <a:br>
                        <a:rPr lang="en" sz="1200">
                          <a:solidFill>
                            <a:srgbClr val="00FFFF"/>
                          </a:solidFill>
                          <a:latin typeface="Carme"/>
                          <a:ea typeface="Carme"/>
                          <a:cs typeface="Carme"/>
                          <a:sym typeface="Carme"/>
                        </a:rPr>
                      </a:br>
                      <a:r>
                        <a:rPr lang="en" sz="1200">
                          <a:solidFill>
                            <a:srgbClr val="00FFFF"/>
                          </a:solidFill>
                          <a:latin typeface="Carme"/>
                          <a:ea typeface="Carme"/>
                          <a:cs typeface="Carme"/>
                          <a:sym typeface="Carme"/>
                        </a:rPr>
                        <a:t> (Normal Exposure)</a:t>
                      </a:r>
                      <a:br>
                        <a:rPr lang="en" sz="1200">
                          <a:solidFill>
                            <a:srgbClr val="00FFFF"/>
                          </a:solidFill>
                          <a:latin typeface="Carme"/>
                          <a:ea typeface="Carme"/>
                          <a:cs typeface="Carme"/>
                          <a:sym typeface="Carme"/>
                        </a:rPr>
                      </a:br>
                      <a:br>
                        <a:rPr lang="en" sz="1200">
                          <a:solidFill>
                            <a:srgbClr val="00FFFF"/>
                          </a:solidFill>
                          <a:latin typeface="Carme"/>
                          <a:ea typeface="Carme"/>
                          <a:cs typeface="Carme"/>
                          <a:sym typeface="Carme"/>
                        </a:rPr>
                      </a:br>
                      <a:r>
                        <a:rPr lang="en" sz="1200">
                          <a:solidFill>
                            <a:srgbClr val="00FFFF"/>
                          </a:solidFill>
                          <a:latin typeface="Carme"/>
                          <a:ea typeface="Carme"/>
                          <a:cs typeface="Carme"/>
                          <a:sym typeface="Carme"/>
                        </a:rPr>
                        <a:t>1.0</a:t>
                      </a:r>
                      <a:endParaRPr sz="1200">
                        <a:solidFill>
                          <a:srgbClr val="00FFFF"/>
                        </a:solidFill>
                        <a:latin typeface="Carme"/>
                        <a:ea typeface="Carme"/>
                        <a:cs typeface="Carme"/>
                        <a:sym typeface="Carme"/>
                      </a:endParaRPr>
                    </a:p>
                  </a:txBody>
                  <a:tcPr marT="91425" marB="91425" marR="91425" marL="91425" anchor="ctr">
                    <a:solidFill>
                      <a:srgbClr val="666666"/>
                    </a:solidFill>
                  </a:tcPr>
                </a:tc>
              </a:tr>
            </a:tbl>
          </a:graphicData>
        </a:graphic>
      </p:graphicFrame>
      <p:pic>
        <p:nvPicPr>
          <p:cNvPr id="544" name="Google Shape;544;p86"/>
          <p:cNvPicPr preferRelativeResize="0"/>
          <p:nvPr/>
        </p:nvPicPr>
        <p:blipFill rotWithShape="1">
          <a:blip r:embed="rId3">
            <a:alphaModFix/>
          </a:blip>
          <a:srcRect b="50556" l="6122" r="62735" t="38309"/>
          <a:stretch/>
        </p:blipFill>
        <p:spPr>
          <a:xfrm>
            <a:off x="7128125" y="1967175"/>
            <a:ext cx="1698301" cy="341548"/>
          </a:xfrm>
          <a:prstGeom prst="rect">
            <a:avLst/>
          </a:prstGeom>
          <a:noFill/>
          <a:ln>
            <a:noFill/>
          </a:ln>
        </p:spPr>
      </p:pic>
      <p:sp>
        <p:nvSpPr>
          <p:cNvPr id="545" name="Google Shape;545;p86"/>
          <p:cNvSpPr txBox="1"/>
          <p:nvPr>
            <p:ph idx="4294967295" type="body"/>
          </p:nvPr>
        </p:nvSpPr>
        <p:spPr>
          <a:xfrm>
            <a:off x="311700" y="4230575"/>
            <a:ext cx="8512500" cy="60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
              <a:t>You can make the exposure normal again by adjusting the aperture.</a:t>
            </a:r>
            <a:endParaRPr sz="10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graphicFrame>
        <p:nvGraphicFramePr>
          <p:cNvPr id="551" name="Google Shape;551;p87"/>
          <p:cNvGraphicFramePr/>
          <p:nvPr/>
        </p:nvGraphicFramePr>
        <p:xfrm>
          <a:off x="311625" y="1152450"/>
          <a:ext cx="3000000" cy="3000000"/>
        </p:xfrm>
        <a:graphic>
          <a:graphicData uri="http://schemas.openxmlformats.org/drawingml/2006/table">
            <a:tbl>
              <a:tblPr>
                <a:noFill/>
                <a:tableStyleId>{0EBC2E84-6E62-4DA4-B493-D8E97A6A665D}</a:tableStyleId>
              </a:tblPr>
              <a:tblGrid>
                <a:gridCol w="1704125"/>
                <a:gridCol w="1704125"/>
                <a:gridCol w="1704125"/>
                <a:gridCol w="1704125"/>
                <a:gridCol w="1704125"/>
              </a:tblGrid>
              <a:tr h="354350">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Light</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Aperture</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Shutter Speed</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ISO</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Exposure</a:t>
                      </a:r>
                      <a:endParaRPr b="1" sz="1200">
                        <a:solidFill>
                          <a:srgbClr val="FF4265"/>
                        </a:solidFill>
                        <a:latin typeface="Carme"/>
                        <a:ea typeface="Carme"/>
                        <a:cs typeface="Carme"/>
                        <a:sym typeface="Carme"/>
                      </a:endParaRPr>
                    </a:p>
                  </a:txBody>
                  <a:tcPr marT="91425" marB="91425" marR="91425" marL="91425" anchor="ctr">
                    <a:solidFill>
                      <a:schemeClr val="lt2"/>
                    </a:solidFill>
                  </a:tcPr>
                </a:tc>
              </a:tr>
              <a:tr h="530600">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Strength</a:t>
                      </a:r>
                      <a:r>
                        <a:rPr lang="en" sz="1000">
                          <a:solidFill>
                            <a:schemeClr val="dk1"/>
                          </a:solidFill>
                          <a:latin typeface="Carme"/>
                          <a:ea typeface="Carme"/>
                          <a:cs typeface="Carme"/>
                          <a:sym typeface="Carme"/>
                        </a:rPr>
                        <a:t> of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light</a:t>
                      </a:r>
                      <a:r>
                        <a:rPr lang="en" sz="1000">
                          <a:solidFill>
                            <a:schemeClr val="dk1"/>
                          </a:solidFill>
                          <a:latin typeface="Carme"/>
                          <a:ea typeface="Carme"/>
                          <a:cs typeface="Carme"/>
                          <a:sym typeface="Carme"/>
                        </a:rPr>
                        <a:t> </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receives per certain time</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lt2"/>
                          </a:solidFill>
                          <a:latin typeface="Carme"/>
                          <a:ea typeface="Carme"/>
                          <a:cs typeface="Carme"/>
                          <a:sym typeface="Carme"/>
                        </a:rPr>
                        <a:t>(Size of aperture hole)</a:t>
                      </a:r>
                      <a:endParaRPr sz="1000">
                        <a:solidFill>
                          <a:schemeClr val="lt2"/>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time</a:t>
                      </a:r>
                      <a:endParaRPr b="1" sz="1000">
                        <a:solidFill>
                          <a:schemeClr val="accent6"/>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accepts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Sensitivity</a:t>
                      </a:r>
                      <a:r>
                        <a:rPr lang="en" sz="1000">
                          <a:solidFill>
                            <a:schemeClr val="dk1"/>
                          </a:solidFill>
                          <a:latin typeface="Carme"/>
                          <a:ea typeface="Carme"/>
                          <a:cs typeface="Carme"/>
                          <a:sym typeface="Carme"/>
                        </a:rPr>
                        <a:t> of sensor(film)</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lang="en" sz="1000">
                          <a:solidFill>
                            <a:schemeClr val="dk1"/>
                          </a:solidFill>
                          <a:latin typeface="Carme"/>
                          <a:ea typeface="Carme"/>
                          <a:cs typeface="Carme"/>
                          <a:sym typeface="Carme"/>
                        </a:rPr>
                        <a:t>Result</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txBody>
                  <a:tcPr marT="91425" marB="91425" marR="91425" marL="91425" anchor="ctr">
                    <a:solidFill>
                      <a:srgbClr val="000000"/>
                    </a:solidFill>
                  </a:tcPr>
                </a:tc>
              </a:tr>
              <a:tr h="1853325">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Daylight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f4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FF4265"/>
                          </a:solidFill>
                          <a:latin typeface="Carme"/>
                          <a:ea typeface="Carme"/>
                          <a:cs typeface="Carme"/>
                          <a:sym typeface="Carme"/>
                        </a:rPr>
                        <a:t>1/8</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0.5</a:t>
                      </a:r>
                      <a:endParaRPr sz="1200">
                        <a:solidFill>
                          <a:srgbClr val="FF4265"/>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100</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FF4265"/>
                          </a:solidFill>
                          <a:latin typeface="Carme"/>
                          <a:ea typeface="Carme"/>
                          <a:cs typeface="Carme"/>
                          <a:sym typeface="Carme"/>
                        </a:rPr>
                        <a:t>-1</a:t>
                      </a:r>
                      <a:endParaRPr sz="1200">
                        <a:solidFill>
                          <a:srgbClr val="FF4265"/>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 (Under Exposure)</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0.5</a:t>
                      </a:r>
                      <a:endParaRPr sz="1200">
                        <a:solidFill>
                          <a:srgbClr val="FF4265"/>
                        </a:solidFill>
                        <a:latin typeface="Carme"/>
                        <a:ea typeface="Carme"/>
                        <a:cs typeface="Carme"/>
                        <a:sym typeface="Carme"/>
                      </a:endParaRPr>
                    </a:p>
                  </a:txBody>
                  <a:tcPr marT="91425" marB="91425" marR="91425" marL="91425" anchor="ctr">
                    <a:solidFill>
                      <a:srgbClr val="666666"/>
                    </a:solidFill>
                  </a:tcPr>
                </a:tc>
              </a:tr>
            </a:tbl>
          </a:graphicData>
        </a:graphic>
      </p:graphicFrame>
      <p:pic>
        <p:nvPicPr>
          <p:cNvPr id="552" name="Google Shape;552;p87"/>
          <p:cNvPicPr preferRelativeResize="0"/>
          <p:nvPr/>
        </p:nvPicPr>
        <p:blipFill rotWithShape="1">
          <a:blip r:embed="rId3">
            <a:alphaModFix/>
          </a:blip>
          <a:srcRect b="50556" l="6122" r="62735" t="38309"/>
          <a:stretch/>
        </p:blipFill>
        <p:spPr>
          <a:xfrm>
            <a:off x="7128125" y="1967175"/>
            <a:ext cx="1698301" cy="341548"/>
          </a:xfrm>
          <a:prstGeom prst="rect">
            <a:avLst/>
          </a:prstGeom>
          <a:noFill/>
          <a:ln>
            <a:noFill/>
          </a:ln>
        </p:spPr>
      </p:pic>
      <p:sp>
        <p:nvSpPr>
          <p:cNvPr id="553" name="Google Shape;553;p87"/>
          <p:cNvSpPr txBox="1"/>
          <p:nvPr>
            <p:ph idx="4294967295" type="body"/>
          </p:nvPr>
        </p:nvSpPr>
        <p:spPr>
          <a:xfrm>
            <a:off x="311700" y="4230575"/>
            <a:ext cx="8512500" cy="60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
              <a:t>Also, you can make the exposure normal by changing other aspects, such as changing the light source or ISO setting.</a:t>
            </a:r>
            <a:endParaRPr sz="10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Exposure</a:t>
            </a:r>
            <a:endParaRPr/>
          </a:p>
        </p:txBody>
      </p:sp>
      <p:graphicFrame>
        <p:nvGraphicFramePr>
          <p:cNvPr id="559" name="Google Shape;559;p88"/>
          <p:cNvGraphicFramePr/>
          <p:nvPr/>
        </p:nvGraphicFramePr>
        <p:xfrm>
          <a:off x="311625" y="1152450"/>
          <a:ext cx="3000000" cy="3000000"/>
        </p:xfrm>
        <a:graphic>
          <a:graphicData uri="http://schemas.openxmlformats.org/drawingml/2006/table">
            <a:tbl>
              <a:tblPr>
                <a:noFill/>
                <a:tableStyleId>{0EBC2E84-6E62-4DA4-B493-D8E97A6A665D}</a:tableStyleId>
              </a:tblPr>
              <a:tblGrid>
                <a:gridCol w="1704125"/>
                <a:gridCol w="1704125"/>
                <a:gridCol w="1704125"/>
                <a:gridCol w="1704125"/>
                <a:gridCol w="1704125"/>
              </a:tblGrid>
              <a:tr h="354350">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Light</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Aperture</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Shutter Speed</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ISO</a:t>
                      </a:r>
                      <a:endParaRPr b="1" sz="1200">
                        <a:solidFill>
                          <a:srgbClr val="FF4265"/>
                        </a:solidFill>
                        <a:latin typeface="Carme"/>
                        <a:ea typeface="Carme"/>
                        <a:cs typeface="Carme"/>
                        <a:sym typeface="Carme"/>
                      </a:endParaRPr>
                    </a:p>
                  </a:txBody>
                  <a:tcPr marT="91425" marB="91425" marR="91425" marL="91425" anchor="ctr">
                    <a:solidFill>
                      <a:schemeClr val="lt2"/>
                    </a:solidFill>
                  </a:tcPr>
                </a:tc>
                <a:tc>
                  <a:txBody>
                    <a:bodyPr>
                      <a:noAutofit/>
                    </a:bodyPr>
                    <a:lstStyle/>
                    <a:p>
                      <a:pPr indent="0" lvl="0" marL="0" rtl="0" algn="ctr">
                        <a:spcBef>
                          <a:spcPts val="0"/>
                        </a:spcBef>
                        <a:spcAft>
                          <a:spcPts val="0"/>
                        </a:spcAft>
                        <a:buNone/>
                      </a:pPr>
                      <a:r>
                        <a:rPr b="1" lang="en" sz="1200">
                          <a:solidFill>
                            <a:srgbClr val="FF4265"/>
                          </a:solidFill>
                          <a:latin typeface="Carme"/>
                          <a:ea typeface="Carme"/>
                          <a:cs typeface="Carme"/>
                          <a:sym typeface="Carme"/>
                        </a:rPr>
                        <a:t>Exposure</a:t>
                      </a:r>
                      <a:endParaRPr b="1" sz="1200">
                        <a:solidFill>
                          <a:srgbClr val="FF4265"/>
                        </a:solidFill>
                        <a:latin typeface="Carme"/>
                        <a:ea typeface="Carme"/>
                        <a:cs typeface="Carme"/>
                        <a:sym typeface="Carme"/>
                      </a:endParaRPr>
                    </a:p>
                  </a:txBody>
                  <a:tcPr marT="91425" marB="91425" marR="91425" marL="91425" anchor="ctr">
                    <a:solidFill>
                      <a:schemeClr val="lt2"/>
                    </a:solidFill>
                  </a:tcPr>
                </a:tc>
              </a:tr>
              <a:tr h="530600">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Strength</a:t>
                      </a:r>
                      <a:r>
                        <a:rPr lang="en" sz="1000">
                          <a:solidFill>
                            <a:schemeClr val="dk1"/>
                          </a:solidFill>
                          <a:latin typeface="Carme"/>
                          <a:ea typeface="Carme"/>
                          <a:cs typeface="Carme"/>
                          <a:sym typeface="Carme"/>
                        </a:rPr>
                        <a:t> of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light</a:t>
                      </a:r>
                      <a:r>
                        <a:rPr lang="en" sz="1000">
                          <a:solidFill>
                            <a:schemeClr val="dk1"/>
                          </a:solidFill>
                          <a:latin typeface="Carme"/>
                          <a:ea typeface="Carme"/>
                          <a:cs typeface="Carme"/>
                          <a:sym typeface="Carme"/>
                        </a:rPr>
                        <a:t> </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receives per certain time</a:t>
                      </a:r>
                      <a:endParaRPr sz="1000">
                        <a:solidFill>
                          <a:schemeClr val="dk1"/>
                        </a:solidFill>
                        <a:latin typeface="Carme"/>
                        <a:ea typeface="Carme"/>
                        <a:cs typeface="Carme"/>
                        <a:sym typeface="Carme"/>
                      </a:endParaRPr>
                    </a:p>
                    <a:p>
                      <a:pPr indent="0" lvl="0" marL="0" rtl="0" algn="ctr">
                        <a:spcBef>
                          <a:spcPts val="0"/>
                        </a:spcBef>
                        <a:spcAft>
                          <a:spcPts val="0"/>
                        </a:spcAft>
                        <a:buNone/>
                      </a:pPr>
                      <a:r>
                        <a:rPr lang="en" sz="1000">
                          <a:solidFill>
                            <a:schemeClr val="lt2"/>
                          </a:solidFill>
                          <a:latin typeface="Carme"/>
                          <a:ea typeface="Carme"/>
                          <a:cs typeface="Carme"/>
                          <a:sym typeface="Carme"/>
                        </a:rPr>
                        <a:t>(Size of aperture hole)</a:t>
                      </a:r>
                      <a:endParaRPr sz="1000">
                        <a:solidFill>
                          <a:schemeClr val="lt2"/>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Amount of time</a:t>
                      </a:r>
                      <a:endParaRPr b="1" sz="1000">
                        <a:solidFill>
                          <a:schemeClr val="accent6"/>
                        </a:solidFill>
                        <a:latin typeface="Carme"/>
                        <a:ea typeface="Carme"/>
                        <a:cs typeface="Carme"/>
                        <a:sym typeface="Carme"/>
                      </a:endParaRPr>
                    </a:p>
                    <a:p>
                      <a:pPr indent="0" lvl="0" marL="0" rtl="0" algn="ctr">
                        <a:spcBef>
                          <a:spcPts val="0"/>
                        </a:spcBef>
                        <a:spcAft>
                          <a:spcPts val="0"/>
                        </a:spcAft>
                        <a:buNone/>
                      </a:pPr>
                      <a:r>
                        <a:rPr lang="en" sz="1000">
                          <a:solidFill>
                            <a:schemeClr val="dk1"/>
                          </a:solidFill>
                          <a:latin typeface="Carme"/>
                          <a:ea typeface="Carme"/>
                          <a:cs typeface="Carme"/>
                          <a:sym typeface="Carme"/>
                        </a:rPr>
                        <a:t>that the sensor(film) accepts light</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b="1" lang="en" sz="1000">
                          <a:solidFill>
                            <a:schemeClr val="accent6"/>
                          </a:solidFill>
                          <a:latin typeface="Carme"/>
                          <a:ea typeface="Carme"/>
                          <a:cs typeface="Carme"/>
                          <a:sym typeface="Carme"/>
                        </a:rPr>
                        <a:t>Sensitivity</a:t>
                      </a:r>
                      <a:r>
                        <a:rPr lang="en" sz="1000">
                          <a:solidFill>
                            <a:schemeClr val="dk1"/>
                          </a:solidFill>
                          <a:latin typeface="Carme"/>
                          <a:ea typeface="Carme"/>
                          <a:cs typeface="Carme"/>
                          <a:sym typeface="Carme"/>
                        </a:rPr>
                        <a:t> of sensor(film)</a:t>
                      </a:r>
                      <a:endParaRPr sz="1000">
                        <a:solidFill>
                          <a:schemeClr val="dk1"/>
                        </a:solidFill>
                        <a:latin typeface="Carme"/>
                        <a:ea typeface="Carme"/>
                        <a:cs typeface="Carme"/>
                        <a:sym typeface="Carme"/>
                      </a:endParaRPr>
                    </a:p>
                  </a:txBody>
                  <a:tcPr marT="91425" marB="91425" marR="91425" marL="91425" anchor="ctr">
                    <a:solidFill>
                      <a:srgbClr val="000000"/>
                    </a:solidFill>
                  </a:tcPr>
                </a:tc>
                <a:tc>
                  <a:txBody>
                    <a:bodyPr>
                      <a:noAutofit/>
                    </a:bodyPr>
                    <a:lstStyle/>
                    <a:p>
                      <a:pPr indent="0" lvl="0" marL="0" rtl="0" algn="ctr">
                        <a:spcBef>
                          <a:spcPts val="0"/>
                        </a:spcBef>
                        <a:spcAft>
                          <a:spcPts val="0"/>
                        </a:spcAft>
                        <a:buNone/>
                      </a:pPr>
                      <a:r>
                        <a:rPr lang="en" sz="1000">
                          <a:solidFill>
                            <a:schemeClr val="dk1"/>
                          </a:solidFill>
                          <a:latin typeface="Carme"/>
                          <a:ea typeface="Carme"/>
                          <a:cs typeface="Carme"/>
                          <a:sym typeface="Carme"/>
                        </a:rPr>
                        <a:t>Result</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p>
                      <a:pPr indent="0" lvl="0" marL="0" rtl="0" algn="ctr">
                        <a:spcBef>
                          <a:spcPts val="0"/>
                        </a:spcBef>
                        <a:spcAft>
                          <a:spcPts val="0"/>
                        </a:spcAft>
                        <a:buNone/>
                      </a:pPr>
                      <a:r>
                        <a:t/>
                      </a:r>
                      <a:endParaRPr sz="1000">
                        <a:solidFill>
                          <a:schemeClr val="dk1"/>
                        </a:solidFill>
                        <a:latin typeface="Carme"/>
                        <a:ea typeface="Carme"/>
                        <a:cs typeface="Carme"/>
                        <a:sym typeface="Carme"/>
                      </a:endParaRPr>
                    </a:p>
                  </a:txBody>
                  <a:tcPr marT="91425" marB="91425" marR="91425" marL="91425" anchor="ctr">
                    <a:solidFill>
                      <a:srgbClr val="000000"/>
                    </a:solidFill>
                  </a:tcPr>
                </a:tc>
              </a:tr>
              <a:tr h="1853325">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Daylight</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chemeClr val="dk1"/>
                          </a:solidFill>
                          <a:latin typeface="Carme"/>
                          <a:ea typeface="Carme"/>
                          <a:cs typeface="Carme"/>
                          <a:sym typeface="Carme"/>
                        </a:rPr>
                        <a:t>f4</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t/>
                      </a:r>
                      <a:endParaRPr sz="1200">
                        <a:solidFill>
                          <a:schemeClr val="dk1"/>
                        </a:solidFill>
                        <a:latin typeface="Carme"/>
                        <a:ea typeface="Carme"/>
                        <a:cs typeface="Carme"/>
                        <a:sym typeface="Carme"/>
                      </a:endParaRPr>
                    </a:p>
                    <a:p>
                      <a:pPr indent="0" lvl="0" marL="0" rtl="0" algn="ctr">
                        <a:spcBef>
                          <a:spcPts val="0"/>
                        </a:spcBef>
                        <a:spcAft>
                          <a:spcPts val="0"/>
                        </a:spcAft>
                        <a:buNone/>
                      </a:pPr>
                      <a:r>
                        <a:rPr lang="en" sz="1200">
                          <a:solidFill>
                            <a:schemeClr val="dk1"/>
                          </a:solidFill>
                          <a:latin typeface="Carme"/>
                          <a:ea typeface="Carme"/>
                          <a:cs typeface="Carme"/>
                          <a:sym typeface="Carme"/>
                        </a:rPr>
                        <a:t>1.0</a:t>
                      </a:r>
                      <a:endParaRPr sz="1200">
                        <a:solidFill>
                          <a:schemeClr val="dk1"/>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FF4265"/>
                          </a:solidFill>
                          <a:latin typeface="Carme"/>
                          <a:ea typeface="Carme"/>
                          <a:cs typeface="Carme"/>
                          <a:sym typeface="Carme"/>
                        </a:rPr>
                        <a:t>1/8</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t/>
                      </a:r>
                      <a:endParaRPr sz="1200">
                        <a:solidFill>
                          <a:srgbClr val="FF4265"/>
                        </a:solidFill>
                        <a:latin typeface="Carme"/>
                        <a:ea typeface="Carme"/>
                        <a:cs typeface="Carme"/>
                        <a:sym typeface="Carme"/>
                      </a:endParaRPr>
                    </a:p>
                    <a:p>
                      <a:pPr indent="0" lvl="0" marL="0" rtl="0" algn="ctr">
                        <a:spcBef>
                          <a:spcPts val="0"/>
                        </a:spcBef>
                        <a:spcAft>
                          <a:spcPts val="0"/>
                        </a:spcAft>
                        <a:buNone/>
                      </a:pPr>
                      <a:r>
                        <a:rPr lang="en" sz="1200">
                          <a:solidFill>
                            <a:srgbClr val="FF4265"/>
                          </a:solidFill>
                          <a:latin typeface="Carme"/>
                          <a:ea typeface="Carme"/>
                          <a:cs typeface="Carme"/>
                          <a:sym typeface="Carme"/>
                        </a:rPr>
                        <a:t>0.5</a:t>
                      </a:r>
                      <a:endParaRPr sz="1200">
                        <a:solidFill>
                          <a:srgbClr val="FF4265"/>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00FFFF"/>
                          </a:solidFill>
                          <a:latin typeface="Carme"/>
                          <a:ea typeface="Carme"/>
                          <a:cs typeface="Carme"/>
                          <a:sym typeface="Carme"/>
                        </a:rPr>
                        <a:t>200</a:t>
                      </a:r>
                      <a:endParaRPr sz="1200">
                        <a:solidFill>
                          <a:srgbClr val="00FFFF"/>
                        </a:solidFill>
                        <a:latin typeface="Carme"/>
                        <a:ea typeface="Carme"/>
                        <a:cs typeface="Carme"/>
                        <a:sym typeface="Carme"/>
                      </a:endParaRPr>
                    </a:p>
                    <a:p>
                      <a:pPr indent="0" lvl="0" marL="0" rtl="0" algn="ctr">
                        <a:spcBef>
                          <a:spcPts val="0"/>
                        </a:spcBef>
                        <a:spcAft>
                          <a:spcPts val="0"/>
                        </a:spcAft>
                        <a:buNone/>
                      </a:pPr>
                      <a:r>
                        <a:t/>
                      </a:r>
                      <a:endParaRPr sz="1200">
                        <a:solidFill>
                          <a:srgbClr val="00FFFF"/>
                        </a:solidFill>
                        <a:latin typeface="Carme"/>
                        <a:ea typeface="Carme"/>
                        <a:cs typeface="Carme"/>
                        <a:sym typeface="Carme"/>
                      </a:endParaRPr>
                    </a:p>
                    <a:p>
                      <a:pPr indent="0" lvl="0" marL="0" rtl="0" algn="ctr">
                        <a:spcBef>
                          <a:spcPts val="0"/>
                        </a:spcBef>
                        <a:spcAft>
                          <a:spcPts val="0"/>
                        </a:spcAft>
                        <a:buNone/>
                      </a:pPr>
                      <a:r>
                        <a:t/>
                      </a:r>
                      <a:endParaRPr sz="1200">
                        <a:solidFill>
                          <a:srgbClr val="00FFFF"/>
                        </a:solidFill>
                        <a:latin typeface="Carme"/>
                        <a:ea typeface="Carme"/>
                        <a:cs typeface="Carme"/>
                        <a:sym typeface="Carme"/>
                      </a:endParaRPr>
                    </a:p>
                    <a:p>
                      <a:pPr indent="0" lvl="0" marL="0" rtl="0" algn="ctr">
                        <a:spcBef>
                          <a:spcPts val="0"/>
                        </a:spcBef>
                        <a:spcAft>
                          <a:spcPts val="0"/>
                        </a:spcAft>
                        <a:buNone/>
                      </a:pPr>
                      <a:r>
                        <a:rPr lang="en" sz="1200">
                          <a:solidFill>
                            <a:srgbClr val="00FFFF"/>
                          </a:solidFill>
                          <a:latin typeface="Carme"/>
                          <a:ea typeface="Carme"/>
                          <a:cs typeface="Carme"/>
                          <a:sym typeface="Carme"/>
                        </a:rPr>
                        <a:t>2.0</a:t>
                      </a:r>
                      <a:endParaRPr sz="1200">
                        <a:solidFill>
                          <a:srgbClr val="00FFFF"/>
                        </a:solidFill>
                        <a:latin typeface="Carme"/>
                        <a:ea typeface="Carme"/>
                        <a:cs typeface="Carme"/>
                        <a:sym typeface="Carme"/>
                      </a:endParaRPr>
                    </a:p>
                  </a:txBody>
                  <a:tcPr marT="91425" marB="91425" marR="91425" marL="91425" anchor="ctr">
                    <a:solidFill>
                      <a:srgbClr val="666666"/>
                    </a:solidFill>
                  </a:tcPr>
                </a:tc>
                <a:tc>
                  <a:txBody>
                    <a:bodyPr>
                      <a:noAutofit/>
                    </a:bodyPr>
                    <a:lstStyle/>
                    <a:p>
                      <a:pPr indent="0" lvl="0" marL="0" rtl="0" algn="ctr">
                        <a:spcBef>
                          <a:spcPts val="0"/>
                        </a:spcBef>
                        <a:spcAft>
                          <a:spcPts val="0"/>
                        </a:spcAft>
                        <a:buNone/>
                      </a:pPr>
                      <a:r>
                        <a:rPr lang="en" sz="1200">
                          <a:solidFill>
                            <a:srgbClr val="00FFFF"/>
                          </a:solidFill>
                          <a:latin typeface="Carme"/>
                          <a:ea typeface="Carme"/>
                          <a:cs typeface="Carme"/>
                          <a:sym typeface="Carme"/>
                        </a:rPr>
                        <a:t>0</a:t>
                      </a:r>
                      <a:br>
                        <a:rPr lang="en" sz="1200">
                          <a:solidFill>
                            <a:srgbClr val="00FFFF"/>
                          </a:solidFill>
                          <a:latin typeface="Carme"/>
                          <a:ea typeface="Carme"/>
                          <a:cs typeface="Carme"/>
                          <a:sym typeface="Carme"/>
                        </a:rPr>
                      </a:br>
                      <a:r>
                        <a:rPr lang="en" sz="1200">
                          <a:solidFill>
                            <a:srgbClr val="00FFFF"/>
                          </a:solidFill>
                          <a:latin typeface="Carme"/>
                          <a:ea typeface="Carme"/>
                          <a:cs typeface="Carme"/>
                          <a:sym typeface="Carme"/>
                        </a:rPr>
                        <a:t> (Normal Exposure)</a:t>
                      </a:r>
                      <a:br>
                        <a:rPr lang="en" sz="1200">
                          <a:solidFill>
                            <a:srgbClr val="00FFFF"/>
                          </a:solidFill>
                          <a:latin typeface="Carme"/>
                          <a:ea typeface="Carme"/>
                          <a:cs typeface="Carme"/>
                          <a:sym typeface="Carme"/>
                        </a:rPr>
                      </a:br>
                      <a:br>
                        <a:rPr lang="en" sz="1200">
                          <a:solidFill>
                            <a:srgbClr val="00FFFF"/>
                          </a:solidFill>
                          <a:latin typeface="Carme"/>
                          <a:ea typeface="Carme"/>
                          <a:cs typeface="Carme"/>
                          <a:sym typeface="Carme"/>
                        </a:rPr>
                      </a:br>
                      <a:r>
                        <a:rPr lang="en" sz="1200">
                          <a:solidFill>
                            <a:srgbClr val="00FFFF"/>
                          </a:solidFill>
                          <a:latin typeface="Carme"/>
                          <a:ea typeface="Carme"/>
                          <a:cs typeface="Carme"/>
                          <a:sym typeface="Carme"/>
                        </a:rPr>
                        <a:t>1.0</a:t>
                      </a:r>
                      <a:endParaRPr sz="1200">
                        <a:solidFill>
                          <a:srgbClr val="FF4265"/>
                        </a:solidFill>
                        <a:latin typeface="Carme"/>
                        <a:ea typeface="Carme"/>
                        <a:cs typeface="Carme"/>
                        <a:sym typeface="Carme"/>
                      </a:endParaRPr>
                    </a:p>
                  </a:txBody>
                  <a:tcPr marT="91425" marB="91425" marR="91425" marL="91425" anchor="ctr">
                    <a:solidFill>
                      <a:srgbClr val="666666"/>
                    </a:solidFill>
                  </a:tcPr>
                </a:tc>
              </a:tr>
            </a:tbl>
          </a:graphicData>
        </a:graphic>
      </p:graphicFrame>
      <p:pic>
        <p:nvPicPr>
          <p:cNvPr id="560" name="Google Shape;560;p88"/>
          <p:cNvPicPr preferRelativeResize="0"/>
          <p:nvPr/>
        </p:nvPicPr>
        <p:blipFill rotWithShape="1">
          <a:blip r:embed="rId3">
            <a:alphaModFix/>
          </a:blip>
          <a:srcRect b="50556" l="6122" r="62735" t="38309"/>
          <a:stretch/>
        </p:blipFill>
        <p:spPr>
          <a:xfrm>
            <a:off x="7128125" y="1967175"/>
            <a:ext cx="1698301" cy="341548"/>
          </a:xfrm>
          <a:prstGeom prst="rect">
            <a:avLst/>
          </a:prstGeom>
          <a:noFill/>
          <a:ln>
            <a:noFill/>
          </a:ln>
        </p:spPr>
      </p:pic>
      <p:sp>
        <p:nvSpPr>
          <p:cNvPr id="561" name="Google Shape;561;p88"/>
          <p:cNvSpPr txBox="1"/>
          <p:nvPr>
            <p:ph idx="4294967295" type="body"/>
          </p:nvPr>
        </p:nvSpPr>
        <p:spPr>
          <a:xfrm>
            <a:off x="311700" y="4230575"/>
            <a:ext cx="8512500" cy="605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
              <a:t>The sensitivity of the sensor can be doubled as ISO increases to 200,  and you can get the normal exposure again.</a:t>
            </a:r>
            <a:endParaRPr sz="10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8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Review</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Light</a:t>
            </a:r>
            <a:endParaRPr/>
          </a:p>
        </p:txBody>
      </p:sp>
      <p:sp>
        <p:nvSpPr>
          <p:cNvPr id="572" name="Google Shape;572;p90"/>
          <p:cNvSpPr txBox="1"/>
          <p:nvPr>
            <p:ph idx="4294967295"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573" name="Google Shape;573;p90"/>
          <p:cNvPicPr preferRelativeResize="0"/>
          <p:nvPr/>
        </p:nvPicPr>
        <p:blipFill>
          <a:blip r:embed="rId3">
            <a:alphaModFix/>
          </a:blip>
          <a:stretch>
            <a:fillRect/>
          </a:stretch>
        </p:blipFill>
        <p:spPr>
          <a:xfrm>
            <a:off x="311700" y="1152475"/>
            <a:ext cx="3142877" cy="1767876"/>
          </a:xfrm>
          <a:prstGeom prst="rect">
            <a:avLst/>
          </a:prstGeom>
          <a:noFill/>
          <a:ln>
            <a:noFill/>
          </a:ln>
        </p:spPr>
      </p:pic>
      <p:pic>
        <p:nvPicPr>
          <p:cNvPr id="574" name="Google Shape;574;p90"/>
          <p:cNvPicPr preferRelativeResize="0"/>
          <p:nvPr/>
        </p:nvPicPr>
        <p:blipFill>
          <a:blip r:embed="rId4">
            <a:alphaModFix/>
          </a:blip>
          <a:stretch>
            <a:fillRect/>
          </a:stretch>
        </p:blipFill>
        <p:spPr>
          <a:xfrm>
            <a:off x="311700" y="2920350"/>
            <a:ext cx="2930675" cy="1648525"/>
          </a:xfrm>
          <a:prstGeom prst="rect">
            <a:avLst/>
          </a:prstGeom>
          <a:noFill/>
          <a:ln>
            <a:noFill/>
          </a:ln>
        </p:spPr>
      </p:pic>
      <p:pic>
        <p:nvPicPr>
          <p:cNvPr id="575" name="Google Shape;575;p90"/>
          <p:cNvPicPr preferRelativeResize="0"/>
          <p:nvPr/>
        </p:nvPicPr>
        <p:blipFill>
          <a:blip r:embed="rId5">
            <a:alphaModFix/>
          </a:blip>
          <a:stretch>
            <a:fillRect/>
          </a:stretch>
        </p:blipFill>
        <p:spPr>
          <a:xfrm>
            <a:off x="3242404" y="1152475"/>
            <a:ext cx="5589896" cy="3416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Aperture</a:t>
            </a:r>
            <a:endParaRPr/>
          </a:p>
        </p:txBody>
      </p:sp>
      <p:pic>
        <p:nvPicPr>
          <p:cNvPr id="581" name="Google Shape;581;p91"/>
          <p:cNvPicPr preferRelativeResize="0"/>
          <p:nvPr/>
        </p:nvPicPr>
        <p:blipFill>
          <a:blip r:embed="rId3">
            <a:alphaModFix/>
          </a:blip>
          <a:stretch>
            <a:fillRect/>
          </a:stretch>
        </p:blipFill>
        <p:spPr>
          <a:xfrm>
            <a:off x="1042620" y="1152475"/>
            <a:ext cx="7058736" cy="3416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Types of Shots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Shutter Speed</a:t>
            </a:r>
            <a:endParaRPr/>
          </a:p>
        </p:txBody>
      </p:sp>
      <p:pic>
        <p:nvPicPr>
          <p:cNvPr id="587" name="Google Shape;587;p92"/>
          <p:cNvPicPr preferRelativeResize="0"/>
          <p:nvPr/>
        </p:nvPicPr>
        <p:blipFill>
          <a:blip r:embed="rId3">
            <a:alphaModFix/>
          </a:blip>
          <a:stretch>
            <a:fillRect/>
          </a:stretch>
        </p:blipFill>
        <p:spPr>
          <a:xfrm>
            <a:off x="1539692" y="1152475"/>
            <a:ext cx="6064616" cy="3416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ISO</a:t>
            </a:r>
            <a:endParaRPr/>
          </a:p>
        </p:txBody>
      </p:sp>
      <p:pic>
        <p:nvPicPr>
          <p:cNvPr id="593" name="Google Shape;593;p93"/>
          <p:cNvPicPr preferRelativeResize="0"/>
          <p:nvPr/>
        </p:nvPicPr>
        <p:blipFill>
          <a:blip r:embed="rId3">
            <a:alphaModFix/>
          </a:blip>
          <a:stretch>
            <a:fillRect/>
          </a:stretch>
        </p:blipFill>
        <p:spPr>
          <a:xfrm>
            <a:off x="1514794" y="1152473"/>
            <a:ext cx="6114412" cy="34164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Depth of Field (DOF)</a:t>
            </a:r>
            <a:endParaRPr/>
          </a:p>
        </p:txBody>
      </p:sp>
      <p:sp>
        <p:nvSpPr>
          <p:cNvPr id="599" name="Google Shape;599;p94"/>
          <p:cNvSpPr txBox="1"/>
          <p:nvPr>
            <p:ph idx="4294967295" type="body"/>
          </p:nvPr>
        </p:nvSpPr>
        <p:spPr>
          <a:xfrm>
            <a:off x="311700" y="1152475"/>
            <a:ext cx="3999900" cy="34164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t/>
            </a:r>
            <a:endParaRPr sz="1200"/>
          </a:p>
          <a:p>
            <a:pPr indent="0" lvl="0" marL="0" rtl="0">
              <a:spcBef>
                <a:spcPts val="0"/>
              </a:spcBef>
              <a:spcAft>
                <a:spcPts val="0"/>
              </a:spcAft>
              <a:buNone/>
            </a:pPr>
            <a:r>
              <a:rPr b="1" lang="en" sz="1200">
                <a:solidFill>
                  <a:srgbClr val="FFFFFF"/>
                </a:solidFill>
              </a:rPr>
              <a:t>Shallow Depth of Field</a:t>
            </a:r>
            <a:endParaRPr b="1" sz="1200">
              <a:solidFill>
                <a:srgbClr val="FFFFFF"/>
              </a:solidFill>
            </a:endParaRPr>
          </a:p>
          <a:p>
            <a:pPr indent="0" lvl="0" marL="0" rtl="0">
              <a:spcBef>
                <a:spcPts val="0"/>
              </a:spcBef>
              <a:spcAft>
                <a:spcPts val="0"/>
              </a:spcAft>
              <a:buNone/>
            </a:pPr>
            <a:r>
              <a:rPr lang="en" sz="1200"/>
              <a:t>Large hole</a:t>
            </a:r>
            <a:r>
              <a:rPr lang="en" sz="1200">
                <a:solidFill>
                  <a:srgbClr val="ADADAD"/>
                </a:solidFill>
              </a:rPr>
              <a:t>(aperture)</a:t>
            </a:r>
            <a:r>
              <a:rPr lang="en" sz="1200"/>
              <a:t>, Fast shutter speed</a:t>
            </a:r>
            <a:endParaRPr sz="1200"/>
          </a:p>
        </p:txBody>
      </p:sp>
      <p:pic>
        <p:nvPicPr>
          <p:cNvPr id="600" name="Google Shape;600;p94"/>
          <p:cNvPicPr preferRelativeResize="0"/>
          <p:nvPr/>
        </p:nvPicPr>
        <p:blipFill>
          <a:blip r:embed="rId3">
            <a:alphaModFix/>
          </a:blip>
          <a:stretch>
            <a:fillRect/>
          </a:stretch>
        </p:blipFill>
        <p:spPr>
          <a:xfrm>
            <a:off x="311700" y="1152475"/>
            <a:ext cx="3999900" cy="2667928"/>
          </a:xfrm>
          <a:prstGeom prst="rect">
            <a:avLst/>
          </a:prstGeom>
          <a:noFill/>
          <a:ln>
            <a:noFill/>
          </a:ln>
        </p:spPr>
      </p:pic>
      <p:pic>
        <p:nvPicPr>
          <p:cNvPr id="601" name="Google Shape;601;p94"/>
          <p:cNvPicPr preferRelativeResize="0"/>
          <p:nvPr/>
        </p:nvPicPr>
        <p:blipFill>
          <a:blip r:embed="rId4">
            <a:alphaModFix/>
          </a:blip>
          <a:stretch>
            <a:fillRect/>
          </a:stretch>
        </p:blipFill>
        <p:spPr>
          <a:xfrm>
            <a:off x="4832400" y="1152475"/>
            <a:ext cx="3999900" cy="2667928"/>
          </a:xfrm>
          <a:prstGeom prst="rect">
            <a:avLst/>
          </a:prstGeom>
          <a:noFill/>
          <a:ln>
            <a:noFill/>
          </a:ln>
        </p:spPr>
      </p:pic>
      <p:sp>
        <p:nvSpPr>
          <p:cNvPr id="602" name="Google Shape;602;p94"/>
          <p:cNvSpPr txBox="1"/>
          <p:nvPr>
            <p:ph idx="4294967295" type="body"/>
          </p:nvPr>
        </p:nvSpPr>
        <p:spPr>
          <a:xfrm>
            <a:off x="4832400" y="1152475"/>
            <a:ext cx="3999900" cy="34164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1" lang="en" sz="1200">
                <a:solidFill>
                  <a:srgbClr val="FFFFFF"/>
                </a:solidFill>
              </a:rPr>
              <a:t>Deep Depth of Field</a:t>
            </a:r>
            <a:endParaRPr b="1" sz="1200">
              <a:solidFill>
                <a:srgbClr val="FFFFFF"/>
              </a:solidFill>
            </a:endParaRPr>
          </a:p>
          <a:p>
            <a:pPr indent="0" lvl="0" marL="0" rtl="0">
              <a:spcBef>
                <a:spcPts val="0"/>
              </a:spcBef>
              <a:spcAft>
                <a:spcPts val="0"/>
              </a:spcAft>
              <a:buNone/>
            </a:pPr>
            <a:r>
              <a:rPr lang="en" sz="1200"/>
              <a:t>Small hole(aperture), Slow shutter speed</a:t>
            </a:r>
            <a:endParaRPr sz="12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Summary</a:t>
            </a:r>
            <a:endParaRPr/>
          </a:p>
        </p:txBody>
      </p:sp>
      <p:pic>
        <p:nvPicPr>
          <p:cNvPr id="608" name="Google Shape;608;p95"/>
          <p:cNvPicPr preferRelativeResize="0"/>
          <p:nvPr/>
        </p:nvPicPr>
        <p:blipFill>
          <a:blip r:embed="rId3">
            <a:alphaModFix/>
          </a:blip>
          <a:stretch>
            <a:fillRect/>
          </a:stretch>
        </p:blipFill>
        <p:spPr>
          <a:xfrm>
            <a:off x="1726308" y="1152475"/>
            <a:ext cx="5691384" cy="34164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Summary</a:t>
            </a:r>
            <a:endParaRPr/>
          </a:p>
        </p:txBody>
      </p:sp>
      <p:pic>
        <p:nvPicPr>
          <p:cNvPr id="614" name="Google Shape;614;p96"/>
          <p:cNvPicPr preferRelativeResize="0"/>
          <p:nvPr/>
        </p:nvPicPr>
        <p:blipFill>
          <a:blip r:embed="rId3">
            <a:alphaModFix/>
          </a:blip>
          <a:stretch>
            <a:fillRect/>
          </a:stretch>
        </p:blipFill>
        <p:spPr>
          <a:xfrm>
            <a:off x="3221375" y="1017725"/>
            <a:ext cx="2701259" cy="38209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 The Field</a:t>
            </a:r>
            <a:endParaRPr/>
          </a:p>
        </p:txBody>
      </p:sp>
      <p:sp>
        <p:nvSpPr>
          <p:cNvPr id="620" name="Google Shape;620;p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rPr>
              <a:t>Keep a checklist</a:t>
            </a:r>
            <a:r>
              <a:rPr lang="en"/>
              <a:t> that you can refer to before recording.</a:t>
            </a:r>
            <a:endParaRPr/>
          </a:p>
          <a:p>
            <a:pPr indent="0" lvl="0" marL="0" rtl="0">
              <a:spcBef>
                <a:spcPts val="0"/>
              </a:spcBef>
              <a:spcAft>
                <a:spcPts val="0"/>
              </a:spcAft>
              <a:buNone/>
            </a:pPr>
            <a:r>
              <a:t/>
            </a:r>
            <a:endParaRPr/>
          </a:p>
          <a:p>
            <a:pPr indent="0" lvl="0" marL="0" rtl="0">
              <a:spcBef>
                <a:spcPts val="0"/>
              </a:spcBef>
              <a:spcAft>
                <a:spcPts val="0"/>
              </a:spcAft>
              <a:buNone/>
            </a:pPr>
            <a:r>
              <a:rPr lang="en">
                <a:solidFill>
                  <a:srgbClr val="FFFFFF"/>
                </a:solidFill>
              </a:rPr>
              <a:t>Use a tripod</a:t>
            </a:r>
            <a:r>
              <a:rPr lang="en"/>
              <a:t>. If you must shoot handheld (not recommended when first starting), try and steady your arms on something to minimize shakiness.</a:t>
            </a:r>
            <a:endParaRPr/>
          </a:p>
          <a:p>
            <a:pPr indent="0" lvl="0" marL="0" rtl="0">
              <a:spcBef>
                <a:spcPts val="0"/>
              </a:spcBef>
              <a:spcAft>
                <a:spcPts val="0"/>
              </a:spcAft>
              <a:buNone/>
            </a:pPr>
            <a:r>
              <a:t/>
            </a:r>
            <a:endParaRPr/>
          </a:p>
          <a:p>
            <a:pPr indent="0" lvl="0" marL="0" rtl="0">
              <a:spcBef>
                <a:spcPts val="0"/>
              </a:spcBef>
              <a:spcAft>
                <a:spcPts val="0"/>
              </a:spcAft>
              <a:buNone/>
            </a:pPr>
            <a:r>
              <a:rPr lang="en">
                <a:solidFill>
                  <a:srgbClr val="FFFFFF"/>
                </a:solidFill>
              </a:rPr>
              <a:t>Make sure you have extra of everything</a:t>
            </a:r>
            <a:r>
              <a:rPr lang="en"/>
              <a:t>: batteries, memory cards, etc.  Make sure there’s enough space or fully charged.</a:t>
            </a:r>
            <a:endParaRPr/>
          </a:p>
          <a:p>
            <a:pPr indent="0" lvl="0" marL="0" rtl="0">
              <a:spcBef>
                <a:spcPts val="0"/>
              </a:spcBef>
              <a:spcAft>
                <a:spcPts val="0"/>
              </a:spcAft>
              <a:buNone/>
            </a:pPr>
            <a:r>
              <a:t/>
            </a:r>
            <a:endParaRPr/>
          </a:p>
          <a:p>
            <a:pPr indent="0" lvl="0" marL="0">
              <a:spcBef>
                <a:spcPts val="0"/>
              </a:spcBef>
              <a:spcAft>
                <a:spcPts val="0"/>
              </a:spcAft>
              <a:buNone/>
            </a:pPr>
            <a:r>
              <a:rPr lang="en">
                <a:solidFill>
                  <a:srgbClr val="FFFFFF"/>
                </a:solidFill>
              </a:rPr>
              <a:t>TAKE NOTES!</a:t>
            </a:r>
            <a:r>
              <a:rPr lang="en"/>
              <a:t> If there are multiple takes of the same thing, mark which one was the best. Write down the content of each shots. This will be helpful for post-production.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24" name="Shape 624"/>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9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Audio</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Good Audio? Bad Audio?</a:t>
            </a:r>
            <a:endParaRPr/>
          </a:p>
        </p:txBody>
      </p:sp>
      <p:sp>
        <p:nvSpPr>
          <p:cNvPr id="635" name="Google Shape;635;p10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People will forgive mediocre or bad visuals.</a:t>
            </a:r>
            <a:endParaRPr/>
          </a:p>
          <a:p>
            <a:pPr indent="0" lvl="0" marL="0" rtl="0">
              <a:spcBef>
                <a:spcPts val="1600"/>
              </a:spcBef>
              <a:spcAft>
                <a:spcPts val="0"/>
              </a:spcAft>
              <a:buNone/>
            </a:pPr>
            <a:r>
              <a:rPr lang="en">
                <a:solidFill>
                  <a:srgbClr val="FFFFFF"/>
                </a:solidFill>
              </a:rPr>
              <a:t>They will not forgive bad audio!</a:t>
            </a:r>
            <a:endParaRPr>
              <a:solidFill>
                <a:srgbClr val="FFFFFF"/>
              </a:solidFill>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a:spcBef>
                <a:spcPts val="1600"/>
              </a:spcBef>
              <a:spcAft>
                <a:spcPts val="160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Tascam DR-40 Field Recorder</a:t>
            </a:r>
            <a:endParaRPr/>
          </a:p>
        </p:txBody>
      </p:sp>
      <p:sp>
        <p:nvSpPr>
          <p:cNvPr id="641" name="Google Shape;641;p10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Tascam recorders operate on batteries and are designed to be </a:t>
            </a:r>
            <a:r>
              <a:rPr lang="en">
                <a:solidFill>
                  <a:srgbClr val="FFFFFF"/>
                </a:solidFill>
              </a:rPr>
              <a:t>portable</a:t>
            </a:r>
            <a:r>
              <a:rPr lang="en"/>
              <a:t>, so it is adequate to be used outdoors, such as for capturing ambient sound.</a:t>
            </a:r>
            <a:endParaRPr/>
          </a:p>
          <a:p>
            <a:pPr indent="0" lvl="0" marL="0" rtl="0">
              <a:spcBef>
                <a:spcPts val="1600"/>
              </a:spcBef>
              <a:spcAft>
                <a:spcPts val="0"/>
              </a:spcAft>
              <a:buNone/>
            </a:pPr>
            <a:r>
              <a:rPr lang="en"/>
              <a:t>Tascam recorder saves on to an SD card, and the card is ejectable to be plugged into your computer for file transfer.</a:t>
            </a:r>
            <a:endParaRPr/>
          </a:p>
          <a:p>
            <a:pPr indent="0" lvl="0" marL="0" rtl="0">
              <a:spcBef>
                <a:spcPts val="1600"/>
              </a:spcBef>
              <a:spcAft>
                <a:spcPts val="0"/>
              </a:spcAft>
              <a:buNone/>
            </a:pPr>
            <a:r>
              <a:rPr lang="en"/>
              <a:t>Tascam recorders have 2 internal microphones, but it is also possible to connect up to two external microphones.</a:t>
            </a:r>
            <a:endParaRPr/>
          </a:p>
          <a:p>
            <a:pPr indent="0" lvl="0" marL="0">
              <a:spcBef>
                <a:spcPts val="1600"/>
              </a:spcBef>
              <a:spcAft>
                <a:spcPts val="1600"/>
              </a:spcAft>
              <a:buNone/>
            </a:pPr>
            <a:r>
              <a:t/>
            </a:r>
            <a:endParaRPr/>
          </a:p>
        </p:txBody>
      </p:sp>
      <p:pic>
        <p:nvPicPr>
          <p:cNvPr id="642" name="Google Shape;642;p101"/>
          <p:cNvPicPr preferRelativeResize="0"/>
          <p:nvPr/>
        </p:nvPicPr>
        <p:blipFill>
          <a:blip r:embed="rId3">
            <a:alphaModFix/>
          </a:blip>
          <a:stretch>
            <a:fillRect/>
          </a:stretch>
        </p:blipFill>
        <p:spPr>
          <a:xfrm>
            <a:off x="5127275" y="1152475"/>
            <a:ext cx="3410156" cy="34164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1"/>
          <p:cNvSpPr txBox="1"/>
          <p:nvPr>
            <p:ph idx="1" type="body"/>
          </p:nvPr>
        </p:nvSpPr>
        <p:spPr>
          <a:xfrm>
            <a:off x="0" y="4626500"/>
            <a:ext cx="91440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Types of Shots</a:t>
            </a:r>
            <a:endParaRPr/>
          </a:p>
        </p:txBody>
      </p:sp>
      <p:pic>
        <p:nvPicPr>
          <p:cNvPr id="113" name="Google Shape;113;p21">
            <a:hlinkClick r:id="rId3"/>
          </p:cNvPr>
          <p:cNvPicPr preferRelativeResize="0"/>
          <p:nvPr/>
        </p:nvPicPr>
        <p:blipFill>
          <a:blip r:embed="rId4">
            <a:alphaModFix/>
          </a:blip>
          <a:stretch>
            <a:fillRect/>
          </a:stretch>
        </p:blipFill>
        <p:spPr>
          <a:xfrm>
            <a:off x="1708626" y="331475"/>
            <a:ext cx="5726750" cy="429502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Tascam DR-40 Field Recorder</a:t>
            </a:r>
            <a:endParaRPr/>
          </a:p>
        </p:txBody>
      </p:sp>
      <p:sp>
        <p:nvSpPr>
          <p:cNvPr id="648" name="Google Shape;648;p10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rPr>
              <a:t>MONO</a:t>
            </a:r>
            <a:r>
              <a:rPr lang="en"/>
              <a:t> - one microphone</a:t>
            </a:r>
            <a:endParaRPr/>
          </a:p>
          <a:p>
            <a:pPr indent="0" lvl="0" marL="0" rtl="0">
              <a:spcBef>
                <a:spcPts val="0"/>
              </a:spcBef>
              <a:spcAft>
                <a:spcPts val="0"/>
              </a:spcAft>
              <a:buNone/>
            </a:pPr>
            <a:r>
              <a:t/>
            </a:r>
            <a:endParaRPr/>
          </a:p>
          <a:p>
            <a:pPr indent="0" lvl="0" marL="0" rtl="0">
              <a:spcBef>
                <a:spcPts val="0"/>
              </a:spcBef>
              <a:spcAft>
                <a:spcPts val="0"/>
              </a:spcAft>
              <a:buNone/>
            </a:pPr>
            <a:r>
              <a:rPr lang="en"/>
              <a:t>Options:</a:t>
            </a:r>
            <a:endParaRPr/>
          </a:p>
          <a:p>
            <a:pPr indent="0" lvl="0" marL="0" rtl="0">
              <a:spcBef>
                <a:spcPts val="0"/>
              </a:spcBef>
              <a:spcAft>
                <a:spcPts val="0"/>
              </a:spcAft>
              <a:buNone/>
            </a:pPr>
            <a:r>
              <a:rPr lang="en"/>
              <a:t>Internal Microphone </a:t>
            </a:r>
            <a:endParaRPr/>
          </a:p>
          <a:p>
            <a:pPr indent="0" lvl="0" marL="0" rtl="0">
              <a:spcBef>
                <a:spcPts val="0"/>
              </a:spcBef>
              <a:spcAft>
                <a:spcPts val="0"/>
              </a:spcAft>
              <a:buNone/>
            </a:pPr>
            <a:r>
              <a:rPr lang="en"/>
              <a:t>External Line 1 ( = Left)</a:t>
            </a:r>
            <a:endParaRPr/>
          </a:p>
          <a:p>
            <a:pPr indent="0" lvl="0" marL="0" rtl="0">
              <a:spcBef>
                <a:spcPts val="0"/>
              </a:spcBef>
              <a:spcAft>
                <a:spcPts val="0"/>
              </a:spcAft>
              <a:buNone/>
            </a:pPr>
            <a:r>
              <a:t/>
            </a:r>
            <a:endParaRPr/>
          </a:p>
          <a:p>
            <a:pPr indent="0" lvl="0" marL="0" rtl="0">
              <a:spcBef>
                <a:spcPts val="0"/>
              </a:spcBef>
              <a:spcAft>
                <a:spcPts val="0"/>
              </a:spcAft>
              <a:buNone/>
            </a:pPr>
            <a:r>
              <a:rPr lang="en">
                <a:solidFill>
                  <a:srgbClr val="FFFFFF"/>
                </a:solidFill>
              </a:rPr>
              <a:t>STEREO</a:t>
            </a:r>
            <a:r>
              <a:rPr lang="en"/>
              <a:t> - left and right channel (2 microphones)</a:t>
            </a:r>
            <a:endParaRPr/>
          </a:p>
          <a:p>
            <a:pPr indent="0" lvl="0" marL="0" rtl="0">
              <a:spcBef>
                <a:spcPts val="0"/>
              </a:spcBef>
              <a:spcAft>
                <a:spcPts val="0"/>
              </a:spcAft>
              <a:buNone/>
            </a:pPr>
            <a:r>
              <a:t/>
            </a:r>
            <a:endParaRPr/>
          </a:p>
          <a:p>
            <a:pPr indent="0" lvl="0" marL="0" rtl="0">
              <a:spcBef>
                <a:spcPts val="0"/>
              </a:spcBef>
              <a:spcAft>
                <a:spcPts val="0"/>
              </a:spcAft>
              <a:buNone/>
            </a:pPr>
            <a:r>
              <a:rPr lang="en"/>
              <a:t>Options:</a:t>
            </a:r>
            <a:endParaRPr/>
          </a:p>
          <a:p>
            <a:pPr indent="0" lvl="0" marL="0" rtl="0">
              <a:spcBef>
                <a:spcPts val="0"/>
              </a:spcBef>
              <a:spcAft>
                <a:spcPts val="0"/>
              </a:spcAft>
              <a:buNone/>
            </a:pPr>
            <a:r>
              <a:rPr lang="en"/>
              <a:t>Internal Microphone</a:t>
            </a:r>
            <a:endParaRPr/>
          </a:p>
          <a:p>
            <a:pPr indent="0" lvl="0" marL="0" rtl="0">
              <a:spcBef>
                <a:spcPts val="0"/>
              </a:spcBef>
              <a:spcAft>
                <a:spcPts val="0"/>
              </a:spcAft>
              <a:buNone/>
            </a:pPr>
            <a:r>
              <a:rPr lang="en"/>
              <a:t>External Line 1 / 2 (Both Left and Right)</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p:txBody>
      </p:sp>
      <p:pic>
        <p:nvPicPr>
          <p:cNvPr id="649" name="Google Shape;649;p102"/>
          <p:cNvPicPr preferRelativeResize="0"/>
          <p:nvPr/>
        </p:nvPicPr>
        <p:blipFill>
          <a:blip r:embed="rId3">
            <a:alphaModFix/>
          </a:blip>
          <a:stretch>
            <a:fillRect/>
          </a:stretch>
        </p:blipFill>
        <p:spPr>
          <a:xfrm>
            <a:off x="5353350" y="0"/>
            <a:ext cx="3790655" cy="5143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pic>
        <p:nvPicPr>
          <p:cNvPr descr="Hello my internet friends!! Hit that subscribe button. New video every Tuesday! :)&#10;CREATIVE SPACES TV EP. 1 -- https://www.youtube.com/watch?v=h8_zvslS9Ms&#10;INSTAGRAM http://instagram.com/saradietschy&#10;WEBSITE / TUMBLR http://saradietschy.com&#10;TWITTER https://twitter.com/saradietschy&#10;FLICKR http://www.flickr.com/photos/114041146@N05/&#10;BEHANCE https://www.behance.net/saradietschy&#10;SNAPCHAT saradietschy&#10;&#10;CAMERA BASICS FOR PHOTO &amp; VIDEO SERIES: https://www.youtube.com/watch?v=igpti-gcOPk&#10;&#10;NASHVILLE VLOG --- https://www.youtube.com/watch?v=PLV7SZpDaHU&#10;Best DSLR Camera Bags --- https://www.youtube.com/watch?v=PC8cQsA81no&amp;list=PLYJ-b27EQGGsr_KHDVCgYKfr-U4IhRK-j&amp;src_vid=ndR5eC0DQCU&amp;feature=iv&amp;annotation_id=annotation_4253126543&#10;California Travel Video --- https://www.youtube.com/watch?v=JXdnV3cbKq8&#10;&#10;Tascam DR 40 : http://amzn.to/1w208wg&#10;Canon 70d : http://amzn.to/1ymwHLw&#10;Canon 40mm Lens : http://amzn.to/1vLcfNo" id="654" name="Google Shape;654;p103" title="How to use the Tascam DR-40 | Basic Tutorial">
            <a:hlinkClick r:id="rId3"/>
          </p:cNvPr>
          <p:cNvPicPr preferRelativeResize="0"/>
          <p:nvPr/>
        </p:nvPicPr>
        <p:blipFill>
          <a:blip r:embed="rId4">
            <a:alphaModFix/>
          </a:blip>
          <a:stretch>
            <a:fillRect/>
          </a:stretch>
        </p:blipFill>
        <p:spPr>
          <a:xfrm>
            <a:off x="1554475" y="308600"/>
            <a:ext cx="6035050" cy="45263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Pre-recording Checklist (1)</a:t>
            </a:r>
            <a:endParaRPr/>
          </a:p>
        </p:txBody>
      </p:sp>
      <p:sp>
        <p:nvSpPr>
          <p:cNvPr id="660" name="Google Shape;660;p10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Format SD card</a:t>
            </a:r>
            <a:endParaRPr/>
          </a:p>
          <a:p>
            <a:pPr indent="-317500" lvl="1" marL="914400" rtl="0">
              <a:spcBef>
                <a:spcPts val="0"/>
              </a:spcBef>
              <a:spcAft>
                <a:spcPts val="0"/>
              </a:spcAft>
              <a:buSzPts val="1400"/>
              <a:buChar char="○"/>
            </a:pPr>
            <a:r>
              <a:rPr lang="en"/>
              <a:t>MENU  &gt;  OTHERS  &gt;  SYSTEM  &gt;  QUICK FORMAT</a:t>
            </a:r>
            <a:endParaRPr/>
          </a:p>
          <a:p>
            <a:pPr indent="-342900" lvl="0" marL="457200" rtl="0">
              <a:spcBef>
                <a:spcPts val="0"/>
              </a:spcBef>
              <a:spcAft>
                <a:spcPts val="0"/>
              </a:spcAft>
              <a:buSzPts val="1800"/>
              <a:buChar char="●"/>
            </a:pPr>
            <a:r>
              <a:rPr lang="en"/>
              <a:t>Check battery levels</a:t>
            </a:r>
            <a:endParaRPr/>
          </a:p>
          <a:p>
            <a:pPr indent="-342900" lvl="0" marL="457200" rtl="0">
              <a:spcBef>
                <a:spcPts val="0"/>
              </a:spcBef>
              <a:spcAft>
                <a:spcPts val="0"/>
              </a:spcAft>
              <a:buSzPts val="1800"/>
              <a:buChar char="●"/>
            </a:pPr>
            <a:r>
              <a:rPr lang="en"/>
              <a:t>Check file format (16-bit 44.1hz WAV) </a:t>
            </a:r>
            <a:endParaRPr/>
          </a:p>
          <a:p>
            <a:pPr indent="-317500" lvl="1" marL="914400" rtl="0">
              <a:spcBef>
                <a:spcPts val="0"/>
              </a:spcBef>
              <a:spcAft>
                <a:spcPts val="0"/>
              </a:spcAft>
              <a:buSzPts val="1400"/>
              <a:buChar char="○"/>
            </a:pPr>
            <a:r>
              <a:rPr lang="en"/>
              <a:t>MENU  &gt;  REC SETTING</a:t>
            </a:r>
            <a:endParaRPr/>
          </a:p>
          <a:p>
            <a:pPr indent="-342900" lvl="0" marL="457200" rtl="0">
              <a:spcBef>
                <a:spcPts val="0"/>
              </a:spcBef>
              <a:spcAft>
                <a:spcPts val="0"/>
              </a:spcAft>
              <a:buSzPts val="1800"/>
              <a:buChar char="●"/>
            </a:pPr>
            <a:r>
              <a:rPr lang="en"/>
              <a:t>Input level at 80 (adjust if needed)</a:t>
            </a:r>
            <a:endParaRPr/>
          </a:p>
          <a:p>
            <a:pPr indent="-317500" lvl="1" marL="914400" rtl="0">
              <a:spcBef>
                <a:spcPts val="0"/>
              </a:spcBef>
              <a:spcAft>
                <a:spcPts val="0"/>
              </a:spcAft>
              <a:buSzPts val="1400"/>
              <a:buChar char="○"/>
            </a:pPr>
            <a:r>
              <a:rPr lang="en"/>
              <a:t>INPUT LEVEL buttons on the left side of Tascam</a:t>
            </a:r>
            <a:endParaRPr/>
          </a:p>
          <a:p>
            <a:pPr indent="-342900" lvl="0" marL="457200" rtl="0">
              <a:spcBef>
                <a:spcPts val="0"/>
              </a:spcBef>
              <a:spcAft>
                <a:spcPts val="0"/>
              </a:spcAft>
              <a:buSzPts val="1800"/>
              <a:buChar char="●"/>
            </a:pPr>
            <a:r>
              <a:rPr lang="en"/>
              <a:t>Hold is set to “off”</a:t>
            </a:r>
            <a:endParaRPr/>
          </a:p>
          <a:p>
            <a:pPr indent="-317500" lvl="1" marL="914400" rtl="0">
              <a:spcBef>
                <a:spcPts val="0"/>
              </a:spcBef>
              <a:spcAft>
                <a:spcPts val="0"/>
              </a:spcAft>
              <a:buSzPts val="1400"/>
              <a:buChar char="○"/>
            </a:pPr>
            <a:r>
              <a:rPr lang="en"/>
              <a:t>HOLD button on the left side of Tascam</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Pre-recording Checklist (2)</a:t>
            </a:r>
            <a:endParaRPr/>
          </a:p>
        </p:txBody>
      </p:sp>
      <p:sp>
        <p:nvSpPr>
          <p:cNvPr id="666" name="Google Shape;666;p10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Connect / Wear headphones</a:t>
            </a:r>
            <a:endParaRPr/>
          </a:p>
          <a:p>
            <a:pPr indent="-317500" lvl="1" marL="914400" rtl="0">
              <a:spcBef>
                <a:spcPts val="0"/>
              </a:spcBef>
              <a:spcAft>
                <a:spcPts val="0"/>
              </a:spcAft>
              <a:buSzPts val="1400"/>
              <a:buChar char="○"/>
            </a:pPr>
            <a:r>
              <a:rPr lang="en"/>
              <a:t>LINE OUT jack on the left side of Tascam</a:t>
            </a:r>
            <a:endParaRPr/>
          </a:p>
          <a:p>
            <a:pPr indent="-342900" lvl="0" marL="457200" rtl="0">
              <a:spcBef>
                <a:spcPts val="0"/>
              </a:spcBef>
              <a:spcAft>
                <a:spcPts val="0"/>
              </a:spcAft>
              <a:buSzPts val="1800"/>
              <a:buChar char="●"/>
            </a:pPr>
            <a:r>
              <a:rPr lang="en"/>
              <a:t>Set to standby mode and check the levels</a:t>
            </a:r>
            <a:endParaRPr/>
          </a:p>
          <a:p>
            <a:pPr indent="-317500" lvl="1" marL="914400" rtl="0">
              <a:spcBef>
                <a:spcPts val="0"/>
              </a:spcBef>
              <a:spcAft>
                <a:spcPts val="0"/>
              </a:spcAft>
              <a:buSzPts val="1400"/>
              <a:buChar char="○"/>
            </a:pPr>
            <a:r>
              <a:rPr lang="en"/>
              <a:t>Press RECORD button once and see blinking light</a:t>
            </a:r>
            <a:endParaRPr/>
          </a:p>
          <a:p>
            <a:pPr indent="-342900" lvl="0" marL="457200" rtl="0">
              <a:spcBef>
                <a:spcPts val="0"/>
              </a:spcBef>
              <a:spcAft>
                <a:spcPts val="0"/>
              </a:spcAft>
              <a:buSzPts val="1800"/>
              <a:buChar char="●"/>
            </a:pPr>
            <a:r>
              <a:rPr lang="en"/>
              <a:t>Record 5 -10 seconds of “room tone”</a:t>
            </a:r>
            <a:endParaRPr/>
          </a:p>
          <a:p>
            <a:pPr indent="-317500" lvl="1" marL="914400" rtl="0">
              <a:spcBef>
                <a:spcPts val="0"/>
              </a:spcBef>
              <a:spcAft>
                <a:spcPts val="0"/>
              </a:spcAft>
              <a:buSzPts val="1400"/>
              <a:buChar char="○"/>
            </a:pPr>
            <a:r>
              <a:rPr lang="en"/>
              <a:t>Room Tone: The silent state of the recording space</a:t>
            </a:r>
            <a:endParaRPr/>
          </a:p>
          <a:p>
            <a:pPr indent="-317500" lvl="1" marL="914400" rtl="0">
              <a:spcBef>
                <a:spcPts val="0"/>
              </a:spcBef>
              <a:spcAft>
                <a:spcPts val="0"/>
              </a:spcAft>
              <a:buSzPts val="1400"/>
              <a:buChar char="○"/>
            </a:pPr>
            <a:r>
              <a:rPr lang="en"/>
              <a:t>Record before and after the desired sound</a:t>
            </a:r>
            <a:endParaRPr/>
          </a:p>
          <a:p>
            <a:pPr indent="-317500" lvl="1" marL="914400">
              <a:spcBef>
                <a:spcPts val="0"/>
              </a:spcBef>
              <a:spcAft>
                <a:spcPts val="0"/>
              </a:spcAft>
              <a:buSzPts val="1400"/>
              <a:buChar char="○"/>
            </a:pPr>
            <a:r>
              <a:rPr lang="en"/>
              <a:t>For using as silence gaps and noise reduction</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Steps of Recording with Tascam</a:t>
            </a:r>
            <a:endParaRPr/>
          </a:p>
        </p:txBody>
      </p:sp>
      <p:sp>
        <p:nvSpPr>
          <p:cNvPr id="672" name="Google Shape;672;p10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AutoNum type="arabicPeriod"/>
            </a:pPr>
            <a:r>
              <a:rPr lang="en"/>
              <a:t>Press POWER button</a:t>
            </a:r>
            <a:endParaRPr/>
          </a:p>
          <a:p>
            <a:pPr indent="-342900" lvl="0" marL="457200" rtl="0">
              <a:spcBef>
                <a:spcPts val="0"/>
              </a:spcBef>
              <a:spcAft>
                <a:spcPts val="0"/>
              </a:spcAft>
              <a:buSzPts val="1800"/>
              <a:buAutoNum type="arabicPeriod"/>
            </a:pPr>
            <a:r>
              <a:rPr lang="en"/>
              <a:t>Review Settings</a:t>
            </a:r>
            <a:endParaRPr/>
          </a:p>
          <a:p>
            <a:pPr indent="-342900" lvl="0" marL="457200" rtl="0">
              <a:spcBef>
                <a:spcPts val="0"/>
              </a:spcBef>
              <a:spcAft>
                <a:spcPts val="0"/>
              </a:spcAft>
              <a:buSzPts val="1800"/>
              <a:buAutoNum type="arabicPeriod"/>
            </a:pPr>
            <a:r>
              <a:rPr lang="en"/>
              <a:t>Press RECORD (standby mode)</a:t>
            </a:r>
            <a:endParaRPr/>
          </a:p>
          <a:p>
            <a:pPr indent="-342900" lvl="0" marL="457200" rtl="0">
              <a:spcBef>
                <a:spcPts val="0"/>
              </a:spcBef>
              <a:spcAft>
                <a:spcPts val="0"/>
              </a:spcAft>
              <a:buSzPts val="1800"/>
              <a:buAutoNum type="arabicPeriod"/>
            </a:pPr>
            <a:r>
              <a:rPr lang="en"/>
              <a:t>CHECK LEVELS !</a:t>
            </a:r>
            <a:endParaRPr/>
          </a:p>
          <a:p>
            <a:pPr indent="-342900" lvl="0" marL="457200" rtl="0">
              <a:spcBef>
                <a:spcPts val="0"/>
              </a:spcBef>
              <a:spcAft>
                <a:spcPts val="0"/>
              </a:spcAft>
              <a:buSzPts val="1800"/>
              <a:buAutoNum type="arabicPeriod"/>
            </a:pPr>
            <a:r>
              <a:rPr lang="en"/>
              <a:t>Press RECORD again</a:t>
            </a:r>
            <a:endParaRPr/>
          </a:p>
          <a:p>
            <a:pPr indent="-342900" lvl="0" marL="457200">
              <a:spcBef>
                <a:spcPts val="0"/>
              </a:spcBef>
              <a:spcAft>
                <a:spcPts val="0"/>
              </a:spcAft>
              <a:buSzPts val="1800"/>
              <a:buAutoNum type="arabicPeriod"/>
            </a:pPr>
            <a:r>
              <a:rPr lang="en"/>
              <a:t>Press STOP to finish</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Levels</a:t>
            </a:r>
            <a:endParaRPr/>
          </a:p>
        </p:txBody>
      </p:sp>
      <p:sp>
        <p:nvSpPr>
          <p:cNvPr id="678" name="Google Shape;678;p10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FF"/>
                </a:solidFill>
              </a:rPr>
              <a:t>Too much sound (loud) / Peaking =  Distorted sound information</a:t>
            </a:r>
            <a:endParaRPr>
              <a:solidFill>
                <a:srgbClr val="FFFFFF"/>
              </a:solidFill>
            </a:endParaRPr>
          </a:p>
          <a:p>
            <a:pPr indent="0" lvl="0" marL="0" rtl="0">
              <a:spcBef>
                <a:spcPts val="0"/>
              </a:spcBef>
              <a:spcAft>
                <a:spcPts val="0"/>
              </a:spcAft>
              <a:buNone/>
            </a:pPr>
            <a:r>
              <a:t/>
            </a:r>
            <a:endParaRPr/>
          </a:p>
          <a:p>
            <a:pPr indent="0" lvl="0" marL="0" rtl="0">
              <a:spcBef>
                <a:spcPts val="0"/>
              </a:spcBef>
              <a:spcAft>
                <a:spcPts val="0"/>
              </a:spcAft>
              <a:buNone/>
            </a:pPr>
            <a:r>
              <a:rPr lang="en"/>
              <a:t>To Adjust:</a:t>
            </a:r>
            <a:endParaRPr/>
          </a:p>
          <a:p>
            <a:pPr indent="-317500" lvl="0" marL="457200" rtl="0">
              <a:spcBef>
                <a:spcPts val="0"/>
              </a:spcBef>
              <a:spcAft>
                <a:spcPts val="0"/>
              </a:spcAft>
              <a:buSzPts val="1400"/>
              <a:buChar char="●"/>
            </a:pPr>
            <a:r>
              <a:rPr lang="en"/>
              <a:t>Move microphone physically closer</a:t>
            </a:r>
            <a:endParaRPr/>
          </a:p>
          <a:p>
            <a:pPr indent="-317500" lvl="0" marL="457200" rtl="0">
              <a:spcBef>
                <a:spcPts val="0"/>
              </a:spcBef>
              <a:spcAft>
                <a:spcPts val="0"/>
              </a:spcAft>
              <a:buSzPts val="1400"/>
              <a:buChar char="●"/>
            </a:pPr>
            <a:r>
              <a:rPr lang="en"/>
              <a:t>Adjust INPUT LEVEL</a:t>
            </a:r>
            <a:endParaRPr/>
          </a:p>
          <a:p>
            <a:pPr indent="0" lvl="0" marL="0" rtl="0">
              <a:spcBef>
                <a:spcPts val="0"/>
              </a:spcBef>
              <a:spcAft>
                <a:spcPts val="0"/>
              </a:spcAft>
              <a:buNone/>
            </a:pPr>
            <a:r>
              <a:t/>
            </a:r>
            <a:endParaRPr/>
          </a:p>
          <a:p>
            <a:pPr indent="0" lvl="0" marL="0">
              <a:spcBef>
                <a:spcPts val="0"/>
              </a:spcBef>
              <a:spcAft>
                <a:spcPts val="0"/>
              </a:spcAft>
              <a:buNone/>
            </a:pPr>
            <a:r>
              <a:t/>
            </a:r>
            <a:endParaRPr/>
          </a:p>
        </p:txBody>
      </p:sp>
      <p:pic>
        <p:nvPicPr>
          <p:cNvPr id="679" name="Google Shape;679;p107"/>
          <p:cNvPicPr preferRelativeResize="0"/>
          <p:nvPr/>
        </p:nvPicPr>
        <p:blipFill>
          <a:blip r:embed="rId3">
            <a:alphaModFix/>
          </a:blip>
          <a:stretch>
            <a:fillRect/>
          </a:stretch>
        </p:blipFill>
        <p:spPr>
          <a:xfrm>
            <a:off x="4961996" y="1466613"/>
            <a:ext cx="3356950" cy="2201500"/>
          </a:xfrm>
          <a:prstGeom prst="rect">
            <a:avLst/>
          </a:prstGeom>
          <a:noFill/>
          <a:ln>
            <a:noFill/>
          </a:ln>
        </p:spPr>
      </p:pic>
      <p:cxnSp>
        <p:nvCxnSpPr>
          <p:cNvPr id="680" name="Google Shape;680;p107"/>
          <p:cNvCxnSpPr/>
          <p:nvPr/>
        </p:nvCxnSpPr>
        <p:spPr>
          <a:xfrm>
            <a:off x="5513896" y="3809540"/>
            <a:ext cx="1417500" cy="0"/>
          </a:xfrm>
          <a:prstGeom prst="straightConnector1">
            <a:avLst/>
          </a:prstGeom>
          <a:noFill/>
          <a:ln cap="flat" cmpd="sng" w="28575">
            <a:solidFill>
              <a:srgbClr val="FF4265"/>
            </a:solidFill>
            <a:prstDash val="solid"/>
            <a:round/>
            <a:headEnd len="med" w="med" type="none"/>
            <a:tailEnd len="med" w="med" type="none"/>
          </a:ln>
        </p:spPr>
      </p:cxnSp>
      <p:sp>
        <p:nvSpPr>
          <p:cNvPr id="681" name="Google Shape;681;p107"/>
          <p:cNvSpPr txBox="1"/>
          <p:nvPr/>
        </p:nvSpPr>
        <p:spPr>
          <a:xfrm>
            <a:off x="5183700" y="3767768"/>
            <a:ext cx="2149500" cy="480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FF4265"/>
                </a:solidFill>
              </a:rPr>
              <a:t>Ideal range of level</a:t>
            </a:r>
            <a:endParaRPr sz="1800">
              <a:solidFill>
                <a:srgbClr val="FF4265"/>
              </a:solidFill>
            </a:endParaRPr>
          </a:p>
        </p:txBody>
      </p:sp>
      <p:cxnSp>
        <p:nvCxnSpPr>
          <p:cNvPr id="682" name="Google Shape;682;p107"/>
          <p:cNvCxnSpPr/>
          <p:nvPr/>
        </p:nvCxnSpPr>
        <p:spPr>
          <a:xfrm rot="10800000">
            <a:off x="6922486" y="2467684"/>
            <a:ext cx="0" cy="1354800"/>
          </a:xfrm>
          <a:prstGeom prst="straightConnector1">
            <a:avLst/>
          </a:prstGeom>
          <a:noFill/>
          <a:ln cap="flat" cmpd="sng" w="28575">
            <a:solidFill>
              <a:srgbClr val="FF4265"/>
            </a:solidFill>
            <a:prstDash val="solid"/>
            <a:round/>
            <a:headEnd len="med" w="med" type="none"/>
            <a:tailEnd len="med" w="med" type="triangle"/>
          </a:ln>
        </p:spPr>
      </p:cxnSp>
      <p:cxnSp>
        <p:nvCxnSpPr>
          <p:cNvPr id="683" name="Google Shape;683;p107"/>
          <p:cNvCxnSpPr/>
          <p:nvPr/>
        </p:nvCxnSpPr>
        <p:spPr>
          <a:xfrm rot="10800000">
            <a:off x="5513911" y="2467684"/>
            <a:ext cx="0" cy="1354800"/>
          </a:xfrm>
          <a:prstGeom prst="straightConnector1">
            <a:avLst/>
          </a:prstGeom>
          <a:noFill/>
          <a:ln cap="flat" cmpd="sng" w="28575">
            <a:solidFill>
              <a:srgbClr val="FF4265"/>
            </a:solidFill>
            <a:prstDash val="solid"/>
            <a:round/>
            <a:headEnd len="med" w="med" type="none"/>
            <a:tailEnd len="med" w="med" type="triangle"/>
          </a:ln>
        </p:spPr>
      </p:cxn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Vocal Microphone</a:t>
            </a:r>
            <a:endParaRPr/>
          </a:p>
        </p:txBody>
      </p:sp>
      <p:sp>
        <p:nvSpPr>
          <p:cNvPr id="689" name="Google Shape;689;p10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Vocal Microphone is good for </a:t>
            </a:r>
            <a:r>
              <a:rPr lang="en">
                <a:solidFill>
                  <a:srgbClr val="FFFFFF"/>
                </a:solidFill>
              </a:rPr>
              <a:t>recording speech or vocals</a:t>
            </a:r>
            <a:r>
              <a:rPr lang="en"/>
              <a:t>. This is a standard microphone that you would see on stage, interviews and karaoke. </a:t>
            </a:r>
            <a:endParaRPr/>
          </a:p>
          <a:p>
            <a:pPr indent="0" lvl="0" marL="0" rtl="0">
              <a:spcBef>
                <a:spcPts val="1600"/>
              </a:spcBef>
              <a:spcAft>
                <a:spcPts val="0"/>
              </a:spcAft>
              <a:buNone/>
            </a:pPr>
            <a:r>
              <a:rPr lang="en"/>
              <a:t>When you are using the vocal microphone with Tascam field recorder, please make sure that the </a:t>
            </a:r>
            <a:r>
              <a:rPr lang="en">
                <a:solidFill>
                  <a:srgbClr val="FFFFFF"/>
                </a:solidFill>
              </a:rPr>
              <a:t>External In (EXT IN) setting is set to MIC</a:t>
            </a:r>
            <a:r>
              <a:rPr lang="en"/>
              <a:t> and </a:t>
            </a:r>
            <a:r>
              <a:rPr lang="en">
                <a:solidFill>
                  <a:srgbClr val="FFFFFF"/>
                </a:solidFill>
              </a:rPr>
              <a:t>Record Mode (REC MODE) is set to MONO with EXT LINE 1</a:t>
            </a:r>
            <a:r>
              <a:rPr lang="en"/>
              <a:t>.</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a:spcBef>
                <a:spcPts val="1600"/>
              </a:spcBef>
              <a:spcAft>
                <a:spcPts val="1600"/>
              </a:spcAft>
              <a:buNone/>
            </a:pPr>
            <a:r>
              <a:t/>
            </a:r>
            <a:endParaRPr/>
          </a:p>
        </p:txBody>
      </p:sp>
      <p:pic>
        <p:nvPicPr>
          <p:cNvPr id="690" name="Google Shape;690;p108"/>
          <p:cNvPicPr preferRelativeResize="0"/>
          <p:nvPr/>
        </p:nvPicPr>
        <p:blipFill>
          <a:blip r:embed="rId3">
            <a:alphaModFix/>
          </a:blip>
          <a:stretch>
            <a:fillRect/>
          </a:stretch>
        </p:blipFill>
        <p:spPr>
          <a:xfrm>
            <a:off x="4832400" y="1364213"/>
            <a:ext cx="3999900" cy="299293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Shotgun Microphone</a:t>
            </a:r>
            <a:endParaRPr/>
          </a:p>
        </p:txBody>
      </p:sp>
      <p:sp>
        <p:nvSpPr>
          <p:cNvPr id="696" name="Google Shape;696;p10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Shotgun Microphone is good for </a:t>
            </a:r>
            <a:r>
              <a:rPr lang="en">
                <a:solidFill>
                  <a:srgbClr val="FFFFFF"/>
                </a:solidFill>
              </a:rPr>
              <a:t>recording focused sounds in surroundings</a:t>
            </a:r>
            <a:r>
              <a:rPr lang="en"/>
              <a:t>, both indoor and outdoor. It provides the </a:t>
            </a:r>
            <a:r>
              <a:rPr lang="en">
                <a:solidFill>
                  <a:srgbClr val="FFFFFF"/>
                </a:solidFill>
              </a:rPr>
              <a:t>narrow acceptance angle desirable for long-distance sound pickup</a:t>
            </a:r>
            <a:r>
              <a:rPr lang="en"/>
              <a:t>, featuring sound rejection from the sides and rear of microphone. </a:t>
            </a:r>
            <a:endParaRPr/>
          </a:p>
          <a:p>
            <a:pPr indent="0" lvl="0" marL="0" rtl="0">
              <a:spcBef>
                <a:spcPts val="1600"/>
              </a:spcBef>
              <a:spcAft>
                <a:spcPts val="0"/>
              </a:spcAft>
              <a:buNone/>
            </a:pPr>
            <a:r>
              <a:rPr lang="en"/>
              <a:t>Shotgun Microphone operates on battery or phantom power. When using with Tascam recorder, make sure that the </a:t>
            </a:r>
            <a:r>
              <a:rPr lang="en">
                <a:solidFill>
                  <a:srgbClr val="FFFFFF"/>
                </a:solidFill>
              </a:rPr>
              <a:t>External In (EXT IN) setting is set to MIC + PHANTOM</a:t>
            </a:r>
            <a:r>
              <a:rPr lang="en"/>
              <a:t> before connecting the microphone.</a:t>
            </a:r>
            <a:endParaRPr/>
          </a:p>
          <a:p>
            <a:pPr indent="0" lvl="0" marL="0">
              <a:spcBef>
                <a:spcPts val="1600"/>
              </a:spcBef>
              <a:spcAft>
                <a:spcPts val="1600"/>
              </a:spcAft>
              <a:buNone/>
            </a:pPr>
            <a:r>
              <a:t/>
            </a:r>
            <a:endParaRPr/>
          </a:p>
        </p:txBody>
      </p:sp>
      <p:pic>
        <p:nvPicPr>
          <p:cNvPr id="697" name="Google Shape;697;p109"/>
          <p:cNvPicPr preferRelativeResize="0"/>
          <p:nvPr/>
        </p:nvPicPr>
        <p:blipFill>
          <a:blip r:embed="rId3">
            <a:alphaModFix/>
          </a:blip>
          <a:stretch>
            <a:fillRect/>
          </a:stretch>
        </p:blipFill>
        <p:spPr>
          <a:xfrm>
            <a:off x="4832400" y="1496188"/>
            <a:ext cx="3999901" cy="272897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11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Set External In (EXT IN) to MIC + PHANTOM</a:t>
            </a:r>
            <a:endParaRPr sz="3000"/>
          </a:p>
          <a:p>
            <a:pPr indent="0" lvl="0" marL="0" rtl="0">
              <a:spcBef>
                <a:spcPts val="0"/>
              </a:spcBef>
              <a:spcAft>
                <a:spcPts val="0"/>
              </a:spcAft>
              <a:buNone/>
            </a:pPr>
            <a:r>
              <a:rPr lang="en" sz="3000"/>
              <a:t>BEFORE connecting the microphone.</a:t>
            </a:r>
            <a:endParaRPr sz="30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Audio Recording when shooting</a:t>
            </a:r>
            <a:endParaRPr/>
          </a:p>
        </p:txBody>
      </p:sp>
      <p:sp>
        <p:nvSpPr>
          <p:cNvPr id="708" name="Google Shape;708;p11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Use the Tascam field recorders and mics simultaneously with the DSLRs, because the audio on the DSLRs is not great.</a:t>
            </a:r>
            <a:endParaRPr/>
          </a:p>
          <a:p>
            <a:pPr indent="0" lvl="0" marL="0">
              <a:spcBef>
                <a:spcPts val="1600"/>
              </a:spcBef>
              <a:spcAft>
                <a:spcPts val="1600"/>
              </a:spcAft>
              <a:buNone/>
            </a:pPr>
            <a:r>
              <a:rPr lang="en"/>
              <a:t>However, DO still record audio from the DSLR, because this will help you </a:t>
            </a:r>
            <a:r>
              <a:rPr lang="en">
                <a:solidFill>
                  <a:srgbClr val="FFFFFF"/>
                </a:solidFill>
              </a:rPr>
              <a:t>sync things up in post production</a:t>
            </a:r>
            <a:r>
              <a:rPr lang="en"/>
              <a:t>.</a:t>
            </a:r>
            <a:endParaRPr/>
          </a:p>
        </p:txBody>
      </p:sp>
      <p:pic>
        <p:nvPicPr>
          <p:cNvPr descr="Image result for plural eyes logo" id="709" name="Google Shape;709;p111">
            <a:hlinkClick r:id="rId3"/>
          </p:cNvPr>
          <p:cNvPicPr preferRelativeResize="0"/>
          <p:nvPr/>
        </p:nvPicPr>
        <p:blipFill>
          <a:blip r:embed="rId4">
            <a:alphaModFix/>
          </a:blip>
          <a:stretch>
            <a:fillRect/>
          </a:stretch>
        </p:blipFill>
        <p:spPr>
          <a:xfrm>
            <a:off x="2981325" y="3439913"/>
            <a:ext cx="3181350" cy="733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